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797675" cy="9928225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7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5F469A2-2847-4B4F-8B52-28D8846D1D63}">
  <a:tblStyle styleId="{65F469A2-2847-4B4F-8B52-28D8846D1D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Valeo a legitimate player for the aftermarket solution in this range?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Legitimacy via technology or beacause leader or because OE adquisitions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share OE or growth OE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Innovation OE/IAM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references (awards)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in Valeo Group strategy (smart, green solutions...)</a:t>
            </a:r>
            <a:endParaRPr/>
          </a:p>
          <a:p>
            <a:pPr indent="-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regognition IAM or OE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>
  <p:cSld name="Diapositive de titr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8F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13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0" Type="http://schemas.openxmlformats.org/officeDocument/2006/relationships/image" Target="../media/image6.jp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10" Type="http://schemas.openxmlformats.org/officeDocument/2006/relationships/image" Target="../media/image20.png"/><Relationship Id="rId9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11" Type="http://schemas.openxmlformats.org/officeDocument/2006/relationships/image" Target="../media/image6.jpg"/><Relationship Id="rId10" Type="http://schemas.openxmlformats.org/officeDocument/2006/relationships/image" Target="../media/image24.jpg"/><Relationship Id="rId12" Type="http://schemas.openxmlformats.org/officeDocument/2006/relationships/image" Target="../media/image19.pn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27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2F2F2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7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7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7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7"/>
          <p:cNvSpPr txBox="1"/>
          <p:nvPr/>
        </p:nvSpPr>
        <p:spPr>
          <a:xfrm>
            <a:off x="0" y="2666405"/>
            <a:ext cx="38519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Providing the cleanest windscreen with Valeo wipers allows you to drive safer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103" name="Google Shape;1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logo Valeo Silencio.png" id="104" name="Google Shape;10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2139702"/>
            <a:ext cx="1512208" cy="413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6">
            <a:alphaModFix/>
          </a:blip>
          <a:srcRect b="0" l="0" r="6155" t="4000"/>
          <a:stretch/>
        </p:blipFill>
        <p:spPr>
          <a:xfrm>
            <a:off x="648072" y="3219822"/>
            <a:ext cx="219573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179512" y="123478"/>
            <a:ext cx="914400" cy="914400"/>
          </a:xfrm>
          <a:prstGeom prst="ellipse">
            <a:avLst/>
          </a:prstGeom>
          <a:noFill/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7"/>
          <p:cNvCxnSpPr/>
          <p:nvPr/>
        </p:nvCxnSpPr>
        <p:spPr>
          <a:xfrm>
            <a:off x="288008" y="580678"/>
            <a:ext cx="7200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7"/>
          <p:cNvSpPr/>
          <p:nvPr/>
        </p:nvSpPr>
        <p:spPr>
          <a:xfrm>
            <a:off x="407149" y="365924"/>
            <a:ext cx="49244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323528" y="555526"/>
            <a:ext cx="66556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9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DRIVING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ioton\Downloads\VS - Wiper Systems Valeo Silencio USP Flat Blade (1).png" id="116" name="Google Shape;116;p8"/>
          <p:cNvPicPr preferRelativeResize="0"/>
          <p:nvPr/>
        </p:nvPicPr>
        <p:blipFill rotWithShape="1">
          <a:blip r:embed="rId3">
            <a:alphaModFix/>
          </a:blip>
          <a:srcRect b="28511" l="11408" r="14332" t="0"/>
          <a:stretch/>
        </p:blipFill>
        <p:spPr>
          <a:xfrm>
            <a:off x="0" y="-92546"/>
            <a:ext cx="9144000" cy="523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8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0" y="2551500"/>
            <a:ext cx="2267488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2267829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267829" y="2571751"/>
            <a:ext cx="2304000" cy="2571749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295 P/N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already available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+17 P/N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end of Q1 2019</a:t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4572170" y="-20538"/>
            <a:ext cx="2304000" cy="2592288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4572170" y="2571751"/>
            <a:ext cx="2304000" cy="2571749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Valeo is the only supplier offering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Wiper O.E. Technologies including: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6876512" y="-20538"/>
            <a:ext cx="2267488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b="1" i="0" lang="fr-FR" sz="36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98%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coverage of European parc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6876512" y="2571750"/>
            <a:ext cx="2267488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100" u="none" cap="none" strike="noStrike">
                <a:solidFill>
                  <a:srgbClr val="3D535D"/>
                </a:solidFill>
                <a:latin typeface="Calibri"/>
                <a:ea typeface="Calibri"/>
                <a:cs typeface="Calibri"/>
                <a:sym typeface="Calibri"/>
              </a:rPr>
              <a:t>Share of Valeo Silencio sales per wiper technology</a:t>
            </a:r>
            <a:endParaRPr b="0" i="1" sz="1100" u="none" cap="none" strike="noStrike">
              <a:solidFill>
                <a:srgbClr val="3D53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logo Valeo Silencio.png"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12" y="627534"/>
            <a:ext cx="1296184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Wave elements (2).png" id="126" name="Google Shape;1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568" y="699542"/>
            <a:ext cx="115212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Blade Aquablade HD 002.png" id="127" name="Google Shape;12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558068">
            <a:off x="5696731" y="4212160"/>
            <a:ext cx="1206919" cy="1103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- Wiper Systems Silencio AquaBladeTM Logotype (1)" id="128" name="Google Shape;12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2908" y="3939902"/>
            <a:ext cx="1293348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/>
          <p:nvPr/>
        </p:nvSpPr>
        <p:spPr>
          <a:xfrm>
            <a:off x="4644008" y="3961388"/>
            <a:ext cx="9989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  <a:endParaRPr b="1" i="1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Hybrid wiper blade.png" id="130" name="Google Shape;13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316335">
            <a:off x="4585199" y="4034334"/>
            <a:ext cx="981715" cy="12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9">
            <a:alphaModFix/>
          </a:blip>
          <a:srcRect b="0" l="26416" r="26416" t="0"/>
          <a:stretch/>
        </p:blipFill>
        <p:spPr>
          <a:xfrm>
            <a:off x="7164288" y="2715766"/>
            <a:ext cx="1728192" cy="203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eo_rgb.jpg" id="132" name="Google Shape;13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7544" y="0"/>
            <a:ext cx="1267616" cy="656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-720000" y="2571750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9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 rot="10800000">
            <a:off x="-10852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9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9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9"/>
          <p:cNvSpPr txBox="1"/>
          <p:nvPr/>
        </p:nvSpPr>
        <p:spPr>
          <a:xfrm>
            <a:off x="220353" y="2015430"/>
            <a:ext cx="34251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LEGITIMATE POSITIONING</a:t>
            </a:r>
            <a:endParaRPr b="1" i="0" sz="28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323528" y="2666405"/>
            <a:ext cx="338437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The offer of the n°1 Wipers System original equipment manufacturer</a:t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01" name="Google Shape;2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logo Valeo Silencio.png"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0" y="1779662"/>
            <a:ext cx="1296184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Flat Blade.png" id="203" name="Google Shape;20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7520517">
            <a:off x="1126160" y="3316135"/>
            <a:ext cx="848633" cy="187682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/>
          <p:nvPr/>
        </p:nvSpPr>
        <p:spPr>
          <a:xfrm>
            <a:off x="899592" y="3651870"/>
            <a:ext cx="1152128" cy="57606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Worldwide Leader Wiping Systems N°1 logotype CMJN.png" id="205" name="Google Shape;205;p9"/>
          <p:cNvPicPr preferRelativeResize="0"/>
          <p:nvPr/>
        </p:nvPicPr>
        <p:blipFill rotWithShape="1">
          <a:blip r:embed="rId7">
            <a:alphaModFix/>
          </a:blip>
          <a:srcRect b="0" l="28750" r="36250" t="0"/>
          <a:stretch/>
        </p:blipFill>
        <p:spPr>
          <a:xfrm>
            <a:off x="1259632" y="3363838"/>
            <a:ext cx="792088" cy="1419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defrost debug valeo"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/>
          <p:nvPr/>
        </p:nvSpPr>
        <p:spPr>
          <a:xfrm>
            <a:off x="0" y="0"/>
            <a:ext cx="2267488" cy="257175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267829" y="0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0" y="2571750"/>
            <a:ext cx="2267488" cy="2571750"/>
          </a:xfrm>
          <a:prstGeom prst="rect">
            <a:avLst/>
          </a:prstGeom>
          <a:solidFill>
            <a:schemeClr val="lt1">
              <a:alpha val="62745"/>
            </a:scheme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4572170" y="0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4572000" y="2571750"/>
            <a:ext cx="2304256" cy="2571750"/>
          </a:xfrm>
          <a:prstGeom prst="rect">
            <a:avLst/>
          </a:prstGeom>
          <a:solidFill>
            <a:srgbClr val="4E6A76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2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1 out of 2 </a:t>
            </a:r>
            <a:r>
              <a:rPr b="1" i="0" lang="fr-FR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vehicles are equipped with Valeo wiper blades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6876256" y="0"/>
            <a:ext cx="2267744" cy="259228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accompanied you with success for </a:t>
            </a:r>
            <a:r>
              <a:rPr b="1" i="0" lang="fr-F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years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6876256" y="2571750"/>
            <a:ext cx="2267744" cy="2571750"/>
          </a:xfrm>
          <a:prstGeom prst="rect">
            <a:avLst/>
          </a:prstGeom>
          <a:solidFill>
            <a:srgbClr val="88DA0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ioton\Downloads\VS - Wiper Systems logo Valeo Silencio.png" id="220" name="Google Shape;2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12" y="627534"/>
            <a:ext cx="1296184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/>
          <p:nvPr/>
        </p:nvSpPr>
        <p:spPr>
          <a:xfrm>
            <a:off x="539552" y="3075806"/>
            <a:ext cx="936104" cy="100811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Worldwide Leader Wiping Systems N°1 logotype CMJN.png" id="222" name="Google Shape;222;p10"/>
          <p:cNvPicPr preferRelativeResize="0"/>
          <p:nvPr/>
        </p:nvPicPr>
        <p:blipFill rotWithShape="1">
          <a:blip r:embed="rId5">
            <a:alphaModFix/>
          </a:blip>
          <a:srcRect b="0" l="32014" r="36381" t="0"/>
          <a:stretch/>
        </p:blipFill>
        <p:spPr>
          <a:xfrm>
            <a:off x="467544" y="2715766"/>
            <a:ext cx="10801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Blade Aquablade HD 002.png" id="223" name="Google Shape;2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558068">
            <a:off x="44181" y="523085"/>
            <a:ext cx="2105253" cy="250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Blade Aquablade HD 002.png" id="224" name="Google Shape;22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558068">
            <a:off x="6889740" y="3558584"/>
            <a:ext cx="1157963" cy="1050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Label Aquablade Innovation Silencio.png" id="225" name="Google Shape;22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8344" y="3795886"/>
            <a:ext cx="1224136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/>
          <p:nvPr/>
        </p:nvSpPr>
        <p:spPr>
          <a:xfrm>
            <a:off x="7164288" y="3219822"/>
            <a:ext cx="1800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EXCLUSIVITY</a:t>
            </a:r>
            <a:endParaRPr b="1" i="0" sz="2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aleo_black.jpg" id="227" name="Google Shape;22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64663" y="2643758"/>
            <a:ext cx="1211793" cy="62021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/>
          <p:nvPr/>
        </p:nvSpPr>
        <p:spPr>
          <a:xfrm>
            <a:off x="2267744" y="2572038"/>
            <a:ext cx="2304000" cy="2571462"/>
          </a:xfrm>
          <a:prstGeom prst="rect">
            <a:avLst/>
          </a:prstGeom>
          <a:solidFill>
            <a:srgbClr val="3D535D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than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40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130 </a:t>
            </a:r>
            <a:r>
              <a:rPr b="1" i="0" lang="fr-FR" sz="2400" u="none" cap="none" strike="noStrike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 b="1" i="0" sz="4000" u="none" cap="none" strike="noStrike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wiper blades produced by Valeo every year</a:t>
            </a:r>
            <a:endParaRPr/>
          </a:p>
        </p:txBody>
      </p:sp>
      <p:pic>
        <p:nvPicPr>
          <p:cNvPr descr="valeo_rgb.jpg" id="229" name="Google Shape;229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7544" y="0"/>
            <a:ext cx="1267616" cy="656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logo Valeo Silencio.png" id="230" name="Google Shape;2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12" y="2067694"/>
            <a:ext cx="1296184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10">
            <a:alphaModFix/>
          </a:blip>
          <a:srcRect b="18016" l="0" r="0" t="41276"/>
          <a:stretch/>
        </p:blipFill>
        <p:spPr>
          <a:xfrm>
            <a:off x="7245666" y="339502"/>
            <a:ext cx="1430790" cy="2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237" name="Google Shape;23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11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11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11"/>
          <p:cNvSpPr txBox="1"/>
          <p:nvPr/>
        </p:nvSpPr>
        <p:spPr>
          <a:xfrm>
            <a:off x="426112" y="2015430"/>
            <a:ext cx="3013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400" u="none" cap="none" strike="noStrike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WHY CHOOSE VALEO?</a:t>
            </a:r>
            <a:endParaRPr b="1" i="0" sz="2800" u="none" cap="none" strike="noStrike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Make your workshop life easier     with  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299" name="Google Shape;2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logo Valeo Silencio.png" id="300" name="Google Shape;3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640" y="1779662"/>
            <a:ext cx="1296184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6">
            <a:alphaModFix/>
          </a:blip>
          <a:srcRect b="0" l="0" r="6155" t="4000"/>
          <a:stretch/>
        </p:blipFill>
        <p:spPr>
          <a:xfrm>
            <a:off x="467544" y="3363838"/>
            <a:ext cx="219573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logo Valeo Silencio.png" id="302" name="Google Shape;30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2931790"/>
            <a:ext cx="1296184" cy="36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2"/>
          <p:cNvPicPr preferRelativeResize="0"/>
          <p:nvPr/>
        </p:nvPicPr>
        <p:blipFill rotWithShape="1">
          <a:blip r:embed="rId3">
            <a:alphaModFix/>
          </a:blip>
          <a:srcRect b="0" l="1974" r="1125" t="252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>
            <a:off x="0" y="-20538"/>
            <a:ext cx="2267488" cy="259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0" y="2561769"/>
            <a:ext cx="2267488" cy="258173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2267829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2267829" y="2561769"/>
            <a:ext cx="2304000" cy="2581731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4572170" y="-20538"/>
            <a:ext cx="2304000" cy="25920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4572170" y="2561769"/>
            <a:ext cx="2304000" cy="2581731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6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95%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the range </a:t>
            </a:r>
            <a:r>
              <a:rPr b="1" lang="fr-FR" sz="2000">
                <a:solidFill>
                  <a:srgbClr val="88DA04"/>
                </a:solidFill>
                <a:latin typeface="Arial"/>
                <a:ea typeface="Arial"/>
                <a:cs typeface="Arial"/>
                <a:sym typeface="Arial"/>
              </a:rPr>
              <a:t>Made in France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88DA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6876512" y="-20250"/>
            <a:ext cx="2267488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 performance over time ensuring customer satisfaction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 rot="10800000">
            <a:off x="-4284984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euro 3d png" id="317" name="Google Shape;317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logo Valeo Silencio.png" id="318" name="Google Shape;3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12" y="627534"/>
            <a:ext cx="1296184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2"/>
          <p:cNvPicPr preferRelativeResize="0"/>
          <p:nvPr/>
        </p:nvPicPr>
        <p:blipFill rotWithShape="1">
          <a:blip r:embed="rId5">
            <a:alphaModFix/>
          </a:blip>
          <a:srcRect b="23159" l="5166" r="4102" t="20308"/>
          <a:stretch/>
        </p:blipFill>
        <p:spPr>
          <a:xfrm>
            <a:off x="7740352" y="443663"/>
            <a:ext cx="1224136" cy="1838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Valeo Silencio Visio Rubber Pictogram.png" id="320" name="Google Shape;32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4248" y="123478"/>
            <a:ext cx="1224176" cy="81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7">
            <a:alphaModFix/>
          </a:blip>
          <a:srcRect b="17375" l="10004" r="36677" t="4749"/>
          <a:stretch/>
        </p:blipFill>
        <p:spPr>
          <a:xfrm>
            <a:off x="2483768" y="3240360"/>
            <a:ext cx="1800200" cy="190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2"/>
          <p:cNvSpPr/>
          <p:nvPr/>
        </p:nvSpPr>
        <p:spPr>
          <a:xfrm rot="-697717">
            <a:off x="3445032" y="3278683"/>
            <a:ext cx="982888" cy="34972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2267744" y="2571750"/>
            <a:ext cx="2376264" cy="792088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ctr" bIns="0" lIns="108000" spcFirstLastPara="1" rIns="1080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Valeo category management means business development!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6876512" y="2571750"/>
            <a:ext cx="2304000" cy="2571750"/>
          </a:xfrm>
          <a:prstGeom prst="rect">
            <a:avLst/>
          </a:prstGeom>
          <a:solidFill>
            <a:srgbClr val="F8F8F8">
              <a:alpha val="62745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fit in one click with the Original Technology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ioton\Downloads\VS - Wiper Systems Silencio Valeo the original logotype RVB (1).png" id="325" name="Google Shape;32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36296" y="4011910"/>
            <a:ext cx="1368152" cy="8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"/>
          <p:cNvPicPr preferRelativeResize="0"/>
          <p:nvPr/>
        </p:nvPicPr>
        <p:blipFill rotWithShape="1">
          <a:blip r:embed="rId9">
            <a:alphaModFix/>
          </a:blip>
          <a:srcRect b="14381" l="11324" r="12230" t="12231"/>
          <a:stretch/>
        </p:blipFill>
        <p:spPr>
          <a:xfrm>
            <a:off x="5436096" y="4443958"/>
            <a:ext cx="600067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2"/>
          <p:cNvSpPr/>
          <p:nvPr/>
        </p:nvSpPr>
        <p:spPr>
          <a:xfrm>
            <a:off x="2267744" y="-20538"/>
            <a:ext cx="2304256" cy="2592000"/>
          </a:xfrm>
          <a:prstGeom prst="rect">
            <a:avLst/>
          </a:prstGeom>
          <a:solidFill>
            <a:srgbClr val="4E6A76">
              <a:alpha val="69019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Silencio Flat Blades are 100%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T.U.V. certified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tüv certified" id="328" name="Google Shape;32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7824" y="1347614"/>
            <a:ext cx="8640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eo_rgb.jpg" id="329" name="Google Shape;329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7544" y="0"/>
            <a:ext cx="1267616" cy="65697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2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28627"/>
                </a:srgbClr>
              </a:gs>
              <a:gs pos="32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Flat Blade (1).png" id="331" name="Google Shape;331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121739">
            <a:off x="605263" y="724552"/>
            <a:ext cx="1128210" cy="1558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337" name="Google Shape;3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529" y="0"/>
            <a:ext cx="7777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/>
          <p:nvPr/>
        </p:nvSpPr>
        <p:spPr>
          <a:xfrm>
            <a:off x="558607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flipH="1" rot="10800000">
            <a:off x="630221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01836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 flipH="1" rot="10800000">
            <a:off x="773450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8450655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52156"/>
            </a:srgbClr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 flipH="1" rot="10800000">
            <a:off x="4869928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272149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DDDDDD">
              <a:alpha val="72549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4153783" y="386803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1289203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3"/>
          <p:cNvSpPr/>
          <p:nvPr/>
        </p:nvSpPr>
        <p:spPr>
          <a:xfrm flipH="1" rot="10800000">
            <a:off x="200534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3"/>
          <p:cNvSpPr/>
          <p:nvPr/>
        </p:nvSpPr>
        <p:spPr>
          <a:xfrm flipH="1" rot="10800000">
            <a:off x="57305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3"/>
          <p:cNvSpPr/>
          <p:nvPr/>
        </p:nvSpPr>
        <p:spPr>
          <a:xfrm flipH="1" rot="10800000">
            <a:off x="-859232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-143087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630221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/>
          <p:nvPr/>
        </p:nvSpPr>
        <p:spPr>
          <a:xfrm flipH="1" rot="10800000">
            <a:off x="701836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773450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89803"/>
            </a:srgbClr>
          </a:solidFill>
          <a:ln cap="flat" cmpd="sng" w="12700">
            <a:solidFill>
              <a:srgbClr val="DDDDDD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3"/>
          <p:cNvSpPr/>
          <p:nvPr/>
        </p:nvSpPr>
        <p:spPr>
          <a:xfrm flipH="1" rot="10800000">
            <a:off x="845065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3"/>
          <p:cNvSpPr/>
          <p:nvPr/>
        </p:nvSpPr>
        <p:spPr>
          <a:xfrm flipH="1" rot="10800000">
            <a:off x="558607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4153784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4869929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200534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 flipH="1" rot="10800000">
            <a:off x="272149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 flipH="1" rot="10800000">
            <a:off x="1289204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-859231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 flipH="1" rot="10800000">
            <a:off x="-143086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573059" y="257778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558607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3"/>
          <p:cNvSpPr/>
          <p:nvPr/>
        </p:nvSpPr>
        <p:spPr>
          <a:xfrm flipH="1" rot="10800000">
            <a:off x="630221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3"/>
          <p:cNvSpPr/>
          <p:nvPr/>
        </p:nvSpPr>
        <p:spPr>
          <a:xfrm>
            <a:off x="701836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 flipH="1" rot="10800000">
            <a:off x="773450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>
            <a:off x="8450655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 flipH="1" rot="10800000">
            <a:off x="4869928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>
            <a:off x="272149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>
            <a:off x="4153783" y="1290249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1289203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 flipH="1" rot="10800000">
            <a:off x="200534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 flipH="1" rot="10800000">
            <a:off x="57305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 flipH="1" rot="10800000">
            <a:off x="-859232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>
            <a:off x="-143087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>
            <a:off x="6302219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 flipH="1" rot="10800000">
            <a:off x="701836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8F8F8">
              <a:alpha val="2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>
            <a:off x="773450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 flipH="1" rot="10800000">
            <a:off x="845065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67058"/>
            </a:srgbClr>
          </a:solidFill>
          <a:ln cap="flat" cmpd="sng" w="12700">
            <a:solidFill>
              <a:srgbClr val="FFFFF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 flipH="1" rot="10800000">
            <a:off x="5586074" y="-641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 flipH="1" rot="10800000">
            <a:off x="415378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>
            <a:off x="486992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FFFFFF">
              <a:alpha val="49803"/>
            </a:srgb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200534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 flipH="1" rot="10800000">
            <a:off x="272149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 flipH="1" rot="10800000">
            <a:off x="1289204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-859231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3"/>
          <p:cNvSpPr/>
          <p:nvPr/>
        </p:nvSpPr>
        <p:spPr>
          <a:xfrm flipH="1" rot="10800000">
            <a:off x="-143086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573059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"/>
          <p:cNvSpPr/>
          <p:nvPr/>
        </p:nvSpPr>
        <p:spPr>
          <a:xfrm flipH="1" rot="10800000">
            <a:off x="3437638" y="3868038"/>
            <a:ext cx="1440000" cy="1296000"/>
          </a:xfrm>
          <a:prstGeom prst="triangle">
            <a:avLst>
              <a:gd fmla="val 50000" name="adj"/>
            </a:avLst>
          </a:prstGeom>
          <a:solidFill>
            <a:srgbClr val="99CC00"/>
          </a:solidFill>
          <a:ln cap="flat" cmpd="sng" w="12700">
            <a:solidFill>
              <a:srgbClr val="F8F8F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3"/>
          <p:cNvSpPr/>
          <p:nvPr/>
        </p:nvSpPr>
        <p:spPr>
          <a:xfrm>
            <a:off x="3437638" y="2577788"/>
            <a:ext cx="1440000" cy="1296000"/>
          </a:xfrm>
          <a:prstGeom prst="triangle">
            <a:avLst>
              <a:gd fmla="val 50000" name="adj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3"/>
          <p:cNvSpPr/>
          <p:nvPr/>
        </p:nvSpPr>
        <p:spPr>
          <a:xfrm flipH="1" rot="10800000">
            <a:off x="3437638" y="1290249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>
            <a:off x="3437638" y="-6418"/>
            <a:ext cx="1440000" cy="12960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 rot="10800000">
            <a:off x="0" y="0"/>
            <a:ext cx="2952328" cy="5143500"/>
          </a:xfrm>
          <a:prstGeom prst="rect">
            <a:avLst/>
          </a:prstGeom>
          <a:gradFill>
            <a:gsLst>
              <a:gs pos="0">
                <a:srgbClr val="4E6A76">
                  <a:alpha val="37647"/>
                </a:srgbClr>
              </a:gs>
              <a:gs pos="50000">
                <a:srgbClr val="C5CDD2">
                  <a:alpha val="0"/>
                </a:srgbClr>
              </a:gs>
              <a:gs pos="100000">
                <a:srgbClr val="E3E6E7">
                  <a:alpha val="0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5" name="Google Shape;395;p13"/>
          <p:cNvCxnSpPr/>
          <p:nvPr/>
        </p:nvCxnSpPr>
        <p:spPr>
          <a:xfrm>
            <a:off x="755576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p13"/>
          <p:cNvCxnSpPr/>
          <p:nvPr/>
        </p:nvCxnSpPr>
        <p:spPr>
          <a:xfrm>
            <a:off x="589939" y="2586249"/>
            <a:ext cx="2685917" cy="0"/>
          </a:xfrm>
          <a:prstGeom prst="straightConnector1">
            <a:avLst/>
          </a:prstGeom>
          <a:noFill/>
          <a:ln cap="flat" cmpd="sng" w="254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13"/>
          <p:cNvSpPr txBox="1"/>
          <p:nvPr/>
        </p:nvSpPr>
        <p:spPr>
          <a:xfrm>
            <a:off x="196691" y="2015430"/>
            <a:ext cx="34724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88DA04"/>
                </a:solidFill>
                <a:latin typeface="Arial Narrow"/>
                <a:ea typeface="Arial Narrow"/>
                <a:cs typeface="Arial Narrow"/>
                <a:sym typeface="Arial Narrow"/>
              </a:rPr>
              <a:t>GROWTH OPPORTUNITIES</a:t>
            </a:r>
            <a:endParaRPr b="1" sz="2800">
              <a:solidFill>
                <a:srgbClr val="88DA0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539553" y="2666405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600">
                <a:solidFill>
                  <a:srgbClr val="3D535D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 your business in the most simple way: with Valeo Service</a:t>
            </a:r>
            <a:endParaRPr b="1" i="1" sz="2000">
              <a:solidFill>
                <a:srgbClr val="3D535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valeo_rgb.jpg" id="399" name="Google Shape;3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144" y="987574"/>
            <a:ext cx="1555648" cy="806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ioton\Downloads\VS - Wiper Systems logo Valeo Silencio.png" id="400" name="Google Shape;40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1779662"/>
            <a:ext cx="1296184" cy="36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07" name="Google Shape;407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4"/>
          <p:cNvSpPr txBox="1"/>
          <p:nvPr/>
        </p:nvSpPr>
        <p:spPr>
          <a:xfrm>
            <a:off x="1040922" y="226264"/>
            <a:ext cx="22011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9" name="Google Shape;409;p14"/>
          <p:cNvSpPr txBox="1"/>
          <p:nvPr/>
        </p:nvSpPr>
        <p:spPr>
          <a:xfrm>
            <a:off x="5220072" y="307777"/>
            <a:ext cx="3528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 b="1" sz="3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Image result for royal flush" id="410" name="Google Shape;410;p14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4"/>
          <p:cNvPicPr preferRelativeResize="0"/>
          <p:nvPr/>
        </p:nvPicPr>
        <p:blipFill rotWithShape="1">
          <a:blip r:embed="rId4">
            <a:alphaModFix/>
          </a:blip>
          <a:srcRect b="0" l="0" r="0" t="5845"/>
          <a:stretch/>
        </p:blipFill>
        <p:spPr>
          <a:xfrm rot="-5910140">
            <a:off x="5033768" y="424575"/>
            <a:ext cx="634169" cy="10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4"/>
          <p:cNvSpPr/>
          <p:nvPr/>
        </p:nvSpPr>
        <p:spPr>
          <a:xfrm>
            <a:off x="5076056" y="987574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CONVENTIONAL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3" name="Google Shape;413;p14"/>
          <p:cNvGraphicFramePr/>
          <p:nvPr/>
        </p:nvGraphicFramePr>
        <p:xfrm>
          <a:off x="4788024" y="14196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{65F469A2-2847-4B4F-8B52-28D8846D1D63}</a:tableStyleId>
              </a:tblPr>
              <a:tblGrid>
                <a:gridCol w="870100"/>
                <a:gridCol w="696075"/>
                <a:gridCol w="783075"/>
                <a:gridCol w="1827200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Blades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574112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V45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V55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574116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V51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V41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574107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V35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574145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VM20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574117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V53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574114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V48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574140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VM15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574158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VM108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574141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VM16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574147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VM22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574132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VM7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574250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VM111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574136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VM11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574106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V28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574108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V38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574119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V58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575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STANDARD 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574129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VM4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574157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VM107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225" marB="0" marR="9225" marL="92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PERFORMANCE</a:t>
                      </a:r>
                      <a:endParaRPr/>
                    </a:p>
                  </a:txBody>
                  <a:tcPr marT="9225" marB="0" marR="9225" marL="9225" anchor="b"/>
                </a:tc>
              </a:tr>
            </a:tbl>
          </a:graphicData>
        </a:graphic>
      </p:graphicFrame>
      <p:graphicFrame>
        <p:nvGraphicFramePr>
          <p:cNvPr id="414" name="Google Shape;414;p14"/>
          <p:cNvGraphicFramePr/>
          <p:nvPr/>
        </p:nvGraphicFramePr>
        <p:xfrm>
          <a:off x="251520" y="14196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{65F469A2-2847-4B4F-8B52-28D8846D1D63}</a:tableStyleId>
              </a:tblPr>
              <a:tblGrid>
                <a:gridCol w="576075"/>
                <a:gridCol w="576075"/>
                <a:gridCol w="648075"/>
                <a:gridCol w="2376275"/>
              </a:tblGrid>
              <a:tr h="46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Blades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574363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VF322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PSA C3 PICASSO RLT CLIO III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574385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VF330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VW JETTA / GOLF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574324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VF411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+ 425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FORD FOCUS II PEUGEOT 207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574668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VF468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PSA BERLINGO PARTNER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574645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VF445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RLT TWINGO II SEAT IBIZA IV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574474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VF374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+ 380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AUDI A1 VW POLO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VF480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750 + 650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PSA C4 308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574641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VF441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VW PASSAT CC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574392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VF429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PSA JUMPER BOXER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574346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VF310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AUDI A3 VW GOLF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VF383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+ 350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RENAULT CLIO 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574394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VF334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+ 350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FIAT 500 500C FORD KA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574707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VF387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SILENCIO FBOE AUDI A3 /VW GOLF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574462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VF362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AUDI A4/A5/Q3/Q5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574678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VF478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750 + 650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RENAULT SCENIC 3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574688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VF488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800 + 700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PEUGEOT 3008/5008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574673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VF473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+ 650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OPEL ASTRA J PEUGEOT 508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574303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VF302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 + 550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 AUDI A4 / A6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574470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VF370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 BMW 3-SERIES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14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574375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VF426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+ 400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FBOE OPEL CORSA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415" name="Google Shape;415;p14"/>
          <p:cNvSpPr/>
          <p:nvPr/>
        </p:nvSpPr>
        <p:spPr>
          <a:xfrm>
            <a:off x="251520" y="987574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FLAT BLADES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Flat Blade (1).png" id="416" name="Google Shape;41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846643">
            <a:off x="181531" y="329807"/>
            <a:ext cx="682791" cy="965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4E6A76">
              <a:alpha val="29803"/>
            </a:srgbClr>
          </a:solidFill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 cap="flat" cmpd="sng" w="12700">
            <a:solidFill>
              <a:srgbClr val="4E6A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oyal flush" id="423" name="Google Shape;423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3528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5"/>
          <p:cNvSpPr txBox="1"/>
          <p:nvPr/>
        </p:nvSpPr>
        <p:spPr>
          <a:xfrm>
            <a:off x="1040922" y="226264"/>
            <a:ext cx="22011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5220072" y="307777"/>
            <a:ext cx="35283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ESSENTIALS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400">
                <a:solidFill>
                  <a:srgbClr val="4E6A76"/>
                </a:solidFill>
                <a:latin typeface="Arial Narrow"/>
                <a:ea typeface="Arial Narrow"/>
                <a:cs typeface="Arial Narrow"/>
                <a:sym typeface="Arial Narrow"/>
              </a:rPr>
              <a:t>CHOOSE THE RIGHT CARDS</a:t>
            </a:r>
            <a:endParaRPr i="1" sz="1400">
              <a:solidFill>
                <a:srgbClr val="4E6A7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Image result for royal flush" id="426" name="Google Shape;426;p15"/>
          <p:cNvPicPr preferRelativeResize="0"/>
          <p:nvPr/>
        </p:nvPicPr>
        <p:blipFill rotWithShape="1">
          <a:blip r:embed="rId3">
            <a:alphaModFix/>
          </a:blip>
          <a:srcRect b="10398" l="0" r="0" t="1589"/>
          <a:stretch/>
        </p:blipFill>
        <p:spPr>
          <a:xfrm>
            <a:off x="8100392" y="0"/>
            <a:ext cx="1043608" cy="87349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5"/>
          <p:cNvSpPr/>
          <p:nvPr/>
        </p:nvSpPr>
        <p:spPr>
          <a:xfrm>
            <a:off x="4572000" y="987574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TO RANGE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8" name="Google Shape;428;p15"/>
          <p:cNvGraphicFramePr/>
          <p:nvPr/>
        </p:nvGraphicFramePr>
        <p:xfrm>
          <a:off x="323529" y="11490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{65F469A2-2847-4B4F-8B52-28D8846D1D63}</a:tableStyleId>
              </a:tblPr>
              <a:tblGrid>
                <a:gridCol w="751125"/>
                <a:gridCol w="630425"/>
                <a:gridCol w="828925"/>
                <a:gridCol w="1749975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Blades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574164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VR27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574151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VR26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574128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VR3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574247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VR30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574299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VR260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574202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VR59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574300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VR250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574205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VR38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574126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VR1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574197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VR49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REAR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graphicFrame>
        <p:nvGraphicFramePr>
          <p:cNvPr id="429" name="Google Shape;429;p15"/>
          <p:cNvGraphicFramePr/>
          <p:nvPr/>
        </p:nvGraphicFramePr>
        <p:xfrm>
          <a:off x="323529" y="33093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{65F469A2-2847-4B4F-8B52-28D8846D1D63}</a:tableStyleId>
              </a:tblPr>
              <a:tblGrid>
                <a:gridCol w="751125"/>
                <a:gridCol w="630425"/>
                <a:gridCol w="828925"/>
                <a:gridCol w="1749975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Blades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574736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VH136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574734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VH134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574724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VH124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574732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VH132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574726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VH126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574722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VH122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574729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VH129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525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574728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VH128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574727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VH127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574730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VH130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  <a:endParaRPr/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WIPER HYBRID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graphicFrame>
        <p:nvGraphicFramePr>
          <p:cNvPr id="430" name="Google Shape;430;p15"/>
          <p:cNvGraphicFramePr/>
          <p:nvPr/>
        </p:nvGraphicFramePr>
        <p:xfrm>
          <a:off x="4644008" y="13476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{65F469A2-2847-4B4F-8B52-28D8846D1D63}</a:tableStyleId>
              </a:tblPr>
              <a:tblGrid>
                <a:gridCol w="792100"/>
                <a:gridCol w="576075"/>
                <a:gridCol w="720075"/>
                <a:gridCol w="2339750"/>
              </a:tblGrid>
              <a:tr h="1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Valeo Ref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Short Code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Length (mm)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Blades</a:t>
                      </a:r>
                      <a:endParaRPr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DACIA DOKKER LODGY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577940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VM940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+ 450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DACIA DUSTER I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LAND ROVER DISCOVERY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LAND ROVER RANGE ROVER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LEXUS NX300H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577944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VM944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580 + 530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MINI COUNTRYMAN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680 + 425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PEUGEOT 3008 II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680 + 425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PEUGEOT 5008 II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577942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VM942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+ 380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RENAULT CAPTUR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TOYOTA C-HR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577936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VM936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 + 400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TOYOTA PRIUS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VF950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655 + 505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BMW X3 X4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577952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VF952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700 + 345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FIESTA VII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577946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VF946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580 + 350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NISSAN JUKE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572304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VA304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580 + 450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AQUABLADE RENAULT ALPINE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577948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VF948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625 + 530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SKODA KODIAQ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577954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VF954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705 + 655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FB OE VW CRAFTER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572302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VA302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AQUABLADE XC60 NO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572308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VA308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 + 480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AQUABLADE XC60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572310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VA310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AQUABLADE V60 NO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  <a:tr h="69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572312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VA312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600 + 500</a:t>
                      </a:r>
                      <a:endParaRPr/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SILENCIO AQUABLADE V60 HEATING OPTION</a:t>
                      </a:r>
                      <a:endParaRPr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431" name="Google Shape;431;p15"/>
          <p:cNvSpPr/>
          <p:nvPr/>
        </p:nvSpPr>
        <p:spPr>
          <a:xfrm>
            <a:off x="323528" y="843558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REAR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15"/>
          <p:cNvPicPr preferRelativeResize="0"/>
          <p:nvPr/>
        </p:nvPicPr>
        <p:blipFill rotWithShape="1">
          <a:blip r:embed="rId4">
            <a:alphaModFix/>
          </a:blip>
          <a:srcRect b="0" l="0" r="0" t="5845"/>
          <a:stretch/>
        </p:blipFill>
        <p:spPr>
          <a:xfrm rot="-5910140">
            <a:off x="240999" y="626271"/>
            <a:ext cx="489602" cy="90920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/>
          <p:nvPr/>
        </p:nvSpPr>
        <p:spPr>
          <a:xfrm>
            <a:off x="467544" y="3003799"/>
            <a:ext cx="1656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  <a:endParaRPr b="1" i="1" sz="1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ioton\Downloads\VS - Wiper Systems Valeo Silencio Hybrid wiper blade.png" id="434" name="Google Shape;43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316335">
            <a:off x="-23312" y="2666182"/>
            <a:ext cx="981715" cy="122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