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2" r:id="rId5"/>
    <p:sldMasterId id="2147483653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</p:sldIdLst>
  <p:sldSz cy="5143500" cx="9144000"/>
  <p:notesSz cx="6797675" cy="9928225"/>
  <p:embeddedFontLst>
    <p:embeddedFont>
      <p:font typeface="Arial Narrow"/>
      <p:regular r:id="rId16"/>
      <p:bold r:id="rId17"/>
      <p:italic r:id="rId18"/>
      <p:boldItalic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{2D200454-40CA-4A62-9FC3-DE9A4176ACB9}">
      <p15:notesGuideLst>
        <p15:guide id="1" orient="horz" pos="3127">
          <p15:clr>
            <a:srgbClr val="000000"/>
          </p15:clr>
        </p15:guide>
        <p15:guide id="2" pos="2141">
          <p15:clr>
            <a:srgbClr val="000000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3CA4F2AB-7169-4518-84C6-3B98ABE2672A}">
  <a:tblStyle styleId="{3CA4F2AB-7169-4518-84C6-3B98ABE2672A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4E8E8"/>
          </a:solidFill>
        </a:fill>
      </a:tcStyle>
    </a:wholeTbl>
    <a:band1H>
      <a:tcTxStyle/>
      <a:tcStyle>
        <a:fill>
          <a:solidFill>
            <a:srgbClr val="E8CFCF"/>
          </a:solidFill>
        </a:fill>
      </a:tcStyle>
    </a:band1H>
    <a:band2H>
      <a:tcTxStyle/>
    </a:band2H>
    <a:band1V>
      <a:tcTxStyle/>
      <a:tcStyle>
        <a:fill>
          <a:solidFill>
            <a:srgbClr val="E8CFCF"/>
          </a:solidFill>
        </a:fill>
      </a:tcStyle>
    </a:band1V>
    <a:band2V>
      <a:tcTxStyle/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2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2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2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2"/>
          </a:solidFill>
        </a:fill>
      </a:tcStyle>
    </a:firstRow>
    <a:neCell>
      <a:tcTxStyle/>
    </a:neCell>
    <a:nwCell>
      <a:tcTxStyle/>
    </a:nwCell>
  </a:tblStyle>
  <a:tblStyle styleId="{66A02B62-DA52-4FD7-8F61-A804EE02A1AE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fill>
          <a:solidFill>
            <a:srgbClr val="CFD7E7"/>
          </a:solidFill>
        </a:fill>
      </a:tcStyle>
    </a:band1H>
    <a:band2H>
      <a:tcTxStyle/>
    </a:band2H>
    <a:band1V>
      <a:tcTxStyle/>
      <a:tcStyle>
        <a:fill>
          <a:solidFill>
            <a:srgbClr val="CFD7E7"/>
          </a:solidFill>
        </a:fill>
      </a:tcStyle>
    </a:band1V>
    <a:band2V>
      <a:tcTxStyle/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pos="3127" orient="horz"/>
        <p:guide pos="2141"/>
      </p:guideLst>
    </p:cSldViewPr>
  </p:notes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7" Type="http://schemas.openxmlformats.org/officeDocument/2006/relationships/font" Target="fonts/ArialNarrow-bold.fntdata"/><Relationship Id="rId16" Type="http://schemas.openxmlformats.org/officeDocument/2006/relationships/font" Target="fonts/ArialNarrow-regular.fntdata"/><Relationship Id="rId5" Type="http://schemas.openxmlformats.org/officeDocument/2006/relationships/slideMaster" Target="slideMasters/slideMaster1.xml"/><Relationship Id="rId19" Type="http://schemas.openxmlformats.org/officeDocument/2006/relationships/font" Target="fonts/ArialNarrow-boldItalic.fntdata"/><Relationship Id="rId6" Type="http://schemas.openxmlformats.org/officeDocument/2006/relationships/slideMaster" Target="slideMasters/slideMaster2.xml"/><Relationship Id="rId18" Type="http://schemas.openxmlformats.org/officeDocument/2006/relationships/font" Target="fonts/ArialNarrow-italic.fntdata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50443" y="0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9430091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fr-F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:notes"/>
          <p:cNvSpPr/>
          <p:nvPr>
            <p:ph idx="2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1" name="Google Shape;41;p1:notes"/>
          <p:cNvSpPr txBox="1"/>
          <p:nvPr>
            <p:ph idx="1" type="body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" name="Google Shape;42;p1:notes"/>
          <p:cNvSpPr txBox="1"/>
          <p:nvPr>
            <p:ph idx="12" type="sldNum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fr-F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:notes"/>
          <p:cNvSpPr/>
          <p:nvPr>
            <p:ph idx="2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4" name="Google Shape;114;p2:notes"/>
          <p:cNvSpPr txBox="1"/>
          <p:nvPr>
            <p:ph idx="1" type="body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r-F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Why is Valeo a legitimate player for the aftermarket solution in this range?</a:t>
            </a:r>
            <a:endParaRPr/>
          </a:p>
          <a:p>
            <a:pPr indent="-762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b="0" i="0" lang="fr-F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Legitimacy via technology or beacause leader or because OE adquisitions</a:t>
            </a:r>
            <a:endParaRPr/>
          </a:p>
          <a:p>
            <a:pPr indent="-762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b="0" i="0" lang="fr-F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Market share OE or growth OE</a:t>
            </a:r>
            <a:endParaRPr/>
          </a:p>
          <a:p>
            <a:pPr indent="-762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b="0" i="0" lang="fr-F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Innovation OE/IAM</a:t>
            </a:r>
            <a:endParaRPr/>
          </a:p>
          <a:p>
            <a:pPr indent="-762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b="0" i="0" lang="fr-F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Quality references (awards)</a:t>
            </a:r>
            <a:endParaRPr/>
          </a:p>
          <a:p>
            <a:pPr indent="-762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b="0" i="0" lang="fr-F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Integration in Valeo Group strategy (smart, green solutions...)</a:t>
            </a:r>
            <a:endParaRPr/>
          </a:p>
          <a:p>
            <a:pPr indent="-762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b="0" i="0" lang="fr-F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Product regognition IAM or OE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2:notes"/>
          <p:cNvSpPr txBox="1"/>
          <p:nvPr>
            <p:ph idx="12" type="sldNum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3:notes"/>
          <p:cNvSpPr/>
          <p:nvPr>
            <p:ph idx="2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8" name="Google Shape;138;p3:notes"/>
          <p:cNvSpPr txBox="1"/>
          <p:nvPr>
            <p:ph idx="1" type="body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3:notes"/>
          <p:cNvSpPr txBox="1"/>
          <p:nvPr>
            <p:ph idx="12" type="sldNum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4:notes"/>
          <p:cNvSpPr/>
          <p:nvPr>
            <p:ph idx="2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8" name="Google Shape;208;p4:notes"/>
          <p:cNvSpPr txBox="1"/>
          <p:nvPr>
            <p:ph idx="1" type="body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r-F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Why is Valeo a legitimate player for the aftermarket solution in this range?</a:t>
            </a:r>
            <a:endParaRPr/>
          </a:p>
          <a:p>
            <a:pPr indent="-762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b="0" i="0" lang="fr-F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Legitimacy via technology or beacause leader or because OE adquisitions</a:t>
            </a:r>
            <a:endParaRPr/>
          </a:p>
          <a:p>
            <a:pPr indent="-762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b="0" i="0" lang="fr-F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Market share OE or growth OE</a:t>
            </a:r>
            <a:endParaRPr/>
          </a:p>
          <a:p>
            <a:pPr indent="-762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b="0" i="0" lang="fr-F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Innovation OE/IAM</a:t>
            </a:r>
            <a:endParaRPr/>
          </a:p>
          <a:p>
            <a:pPr indent="-762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b="0" i="0" lang="fr-F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Quality references (awards)</a:t>
            </a:r>
            <a:endParaRPr/>
          </a:p>
          <a:p>
            <a:pPr indent="-762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b="0" i="0" lang="fr-F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Integration in Valeo Group strategy (smart, green solutions...)</a:t>
            </a:r>
            <a:endParaRPr/>
          </a:p>
          <a:p>
            <a:pPr indent="-762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b="0" i="0" lang="fr-F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Product regognition IAM or OE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Google Shape;209;p4:notes"/>
          <p:cNvSpPr txBox="1"/>
          <p:nvPr>
            <p:ph idx="12" type="sldNum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5:notes"/>
          <p:cNvSpPr/>
          <p:nvPr>
            <p:ph idx="2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5" name="Google Shape;235;p5:notes"/>
          <p:cNvSpPr txBox="1"/>
          <p:nvPr>
            <p:ph idx="1" type="body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6" name="Google Shape;236;p5:notes"/>
          <p:cNvSpPr txBox="1"/>
          <p:nvPr>
            <p:ph idx="12" type="sldNum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6:notes"/>
          <p:cNvSpPr/>
          <p:nvPr>
            <p:ph idx="2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5" name="Google Shape;305;p6:notes"/>
          <p:cNvSpPr txBox="1"/>
          <p:nvPr>
            <p:ph idx="1" type="body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r-F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Why is Valeo a legitimate player for the aftermarket solution in this range?</a:t>
            </a:r>
            <a:endParaRPr/>
          </a:p>
          <a:p>
            <a:pPr indent="-762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b="0" i="0" lang="fr-F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Legitimacy via technology or beacause leader or because OE adquisitions</a:t>
            </a:r>
            <a:endParaRPr/>
          </a:p>
          <a:p>
            <a:pPr indent="-762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b="0" i="0" lang="fr-F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Market share OE or growth OE</a:t>
            </a:r>
            <a:endParaRPr/>
          </a:p>
          <a:p>
            <a:pPr indent="-762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b="0" i="0" lang="fr-F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Innovation OE/IAM</a:t>
            </a:r>
            <a:endParaRPr/>
          </a:p>
          <a:p>
            <a:pPr indent="-762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b="0" i="0" lang="fr-F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Quality references (awards)</a:t>
            </a:r>
            <a:endParaRPr/>
          </a:p>
          <a:p>
            <a:pPr indent="-762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b="0" i="0" lang="fr-F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Integration in Valeo Group strategy (smart, green solutions...)</a:t>
            </a:r>
            <a:endParaRPr/>
          </a:p>
          <a:p>
            <a:pPr indent="-762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b="0" i="0" lang="fr-F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Product regognition IAM or OE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6" name="Google Shape;306;p6:notes"/>
          <p:cNvSpPr txBox="1"/>
          <p:nvPr>
            <p:ph idx="12" type="sldNum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7:notes"/>
          <p:cNvSpPr/>
          <p:nvPr>
            <p:ph idx="2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7" name="Google Shape;327;p7:notes"/>
          <p:cNvSpPr txBox="1"/>
          <p:nvPr>
            <p:ph idx="1" type="body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8" name="Google Shape;328;p7:notes"/>
          <p:cNvSpPr txBox="1"/>
          <p:nvPr>
            <p:ph idx="12" type="sldNum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8:notes"/>
          <p:cNvSpPr txBox="1"/>
          <p:nvPr>
            <p:ph idx="1" type="body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7" name="Google Shape;397;p8:notes"/>
          <p:cNvSpPr/>
          <p:nvPr>
            <p:ph idx="2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Diapositive de titre">
  <p:cSld name="Diapositive de titr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re seul" type="titleOnly">
  <p:cSld name="TITLE_ONL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8" name="Google Shape;18;p3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" name="Google Shape;19;p3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re et contenu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" name="Google Shape;24;p4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" name="Google Shape;25;p4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re et contenu" type="obj">
  <p:cSld name="OBJEC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/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5" name="Google Shape;35;p6"/>
          <p:cNvSpPr txBox="1"/>
          <p:nvPr>
            <p:ph idx="1" type="body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" name="Google Shape;36;p6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" name="Google Shape;37;p6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" name="Google Shape;38;p6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2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8F8F8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8F8F8"/>
        </a:solidFill>
      </p:bgPr>
    </p:bg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" name="Google Shape;30;p5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" name="Google Shape;31;p5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" name="Google Shape;32;p5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1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jpg"/><Relationship Id="rId4" Type="http://schemas.openxmlformats.org/officeDocument/2006/relationships/image" Target="../media/image2.jpg"/><Relationship Id="rId5" Type="http://schemas.openxmlformats.org/officeDocument/2006/relationships/image" Target="../media/image1.png"/><Relationship Id="rId6" Type="http://schemas.openxmlformats.org/officeDocument/2006/relationships/image" Target="../media/image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g"/><Relationship Id="rId4" Type="http://schemas.openxmlformats.org/officeDocument/2006/relationships/image" Target="../media/image1.png"/><Relationship Id="rId5" Type="http://schemas.openxmlformats.org/officeDocument/2006/relationships/image" Target="../media/image8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2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jpg"/><Relationship Id="rId4" Type="http://schemas.openxmlformats.org/officeDocument/2006/relationships/image" Target="../media/image2.jpg"/><Relationship Id="rId5" Type="http://schemas.openxmlformats.org/officeDocument/2006/relationships/image" Target="../media/image1.png"/><Relationship Id="rId6" Type="http://schemas.openxmlformats.org/officeDocument/2006/relationships/image" Target="../media/image8.png"/></Relationships>
</file>

<file path=ppt/slides/_rels/slide4.xml.rels><?xml version="1.0" encoding="UTF-8" standalone="yes"?><Relationships xmlns="http://schemas.openxmlformats.org/package/2006/relationships"><Relationship Id="rId11" Type="http://schemas.openxmlformats.org/officeDocument/2006/relationships/image" Target="../media/image12.png"/><Relationship Id="rId10" Type="http://schemas.openxmlformats.org/officeDocument/2006/relationships/image" Target="../media/image1.png"/><Relationship Id="rId13" Type="http://schemas.openxmlformats.org/officeDocument/2006/relationships/image" Target="../media/image2.jpg"/><Relationship Id="rId1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8.png"/><Relationship Id="rId4" Type="http://schemas.openxmlformats.org/officeDocument/2006/relationships/image" Target="../media/image11.png"/><Relationship Id="rId9" Type="http://schemas.openxmlformats.org/officeDocument/2006/relationships/image" Target="../media/image9.png"/><Relationship Id="rId5" Type="http://schemas.openxmlformats.org/officeDocument/2006/relationships/image" Target="../media/image4.png"/><Relationship Id="rId6" Type="http://schemas.openxmlformats.org/officeDocument/2006/relationships/image" Target="../media/image20.png"/><Relationship Id="rId7" Type="http://schemas.openxmlformats.org/officeDocument/2006/relationships/image" Target="../media/image17.png"/><Relationship Id="rId8" Type="http://schemas.openxmlformats.org/officeDocument/2006/relationships/image" Target="../media/image1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jpg"/><Relationship Id="rId4" Type="http://schemas.openxmlformats.org/officeDocument/2006/relationships/image" Target="../media/image2.jpg"/><Relationship Id="rId5" Type="http://schemas.openxmlformats.org/officeDocument/2006/relationships/image" Target="../media/image1.png"/><Relationship Id="rId6" Type="http://schemas.openxmlformats.org/officeDocument/2006/relationships/image" Target="../media/image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6.jpg"/><Relationship Id="rId4" Type="http://schemas.openxmlformats.org/officeDocument/2006/relationships/image" Target="../media/image10.png"/><Relationship Id="rId5" Type="http://schemas.openxmlformats.org/officeDocument/2006/relationships/image" Target="../media/image19.png"/><Relationship Id="rId6" Type="http://schemas.openxmlformats.org/officeDocument/2006/relationships/image" Target="../media/image1.png"/><Relationship Id="rId7" Type="http://schemas.openxmlformats.org/officeDocument/2006/relationships/image" Target="../media/image8.png"/><Relationship Id="rId8" Type="http://schemas.openxmlformats.org/officeDocument/2006/relationships/image" Target="../media/image2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jpg"/><Relationship Id="rId4" Type="http://schemas.openxmlformats.org/officeDocument/2006/relationships/image" Target="../media/image2.jpg"/><Relationship Id="rId5" Type="http://schemas.openxmlformats.org/officeDocument/2006/relationships/image" Target="../media/image8.png"/><Relationship Id="rId6" Type="http://schemas.openxmlformats.org/officeDocument/2006/relationships/image" Target="../media/image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5.jpg"/><Relationship Id="rId4" Type="http://schemas.openxmlformats.org/officeDocument/2006/relationships/image" Target="../media/image14.png"/><Relationship Id="rId5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uto-repair-vancouver-wa.jpg" id="44" name="Google Shape;44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37837" y="0"/>
            <a:ext cx="7706163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45;p7"/>
          <p:cNvSpPr/>
          <p:nvPr/>
        </p:nvSpPr>
        <p:spPr>
          <a:xfrm>
            <a:off x="5586073" y="3868038"/>
            <a:ext cx="1440000" cy="1296000"/>
          </a:xfrm>
          <a:prstGeom prst="triangle">
            <a:avLst>
              <a:gd fmla="val 50000" name="adj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" name="Google Shape;46;p7"/>
          <p:cNvSpPr/>
          <p:nvPr/>
        </p:nvSpPr>
        <p:spPr>
          <a:xfrm flipH="1" rot="10800000">
            <a:off x="6302218" y="3868038"/>
            <a:ext cx="1440000" cy="1296000"/>
          </a:xfrm>
          <a:prstGeom prst="triangle">
            <a:avLst>
              <a:gd fmla="val 50000" name="adj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" name="Google Shape;47;p7"/>
          <p:cNvSpPr/>
          <p:nvPr/>
        </p:nvSpPr>
        <p:spPr>
          <a:xfrm>
            <a:off x="7018363" y="3868038"/>
            <a:ext cx="1440000" cy="1296000"/>
          </a:xfrm>
          <a:prstGeom prst="triangle">
            <a:avLst>
              <a:gd fmla="val 50000" name="adj"/>
            </a:avLst>
          </a:prstGeom>
          <a:solidFill>
            <a:srgbClr val="FFFFFF">
              <a:alpha val="49803"/>
            </a:srgbClr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" name="Google Shape;48;p7"/>
          <p:cNvSpPr/>
          <p:nvPr/>
        </p:nvSpPr>
        <p:spPr>
          <a:xfrm flipH="1" rot="10800000">
            <a:off x="7734508" y="3868038"/>
            <a:ext cx="1440000" cy="1296000"/>
          </a:xfrm>
          <a:prstGeom prst="triangle">
            <a:avLst>
              <a:gd fmla="val 50000" name="adj"/>
            </a:avLst>
          </a:prstGeom>
          <a:solidFill>
            <a:srgbClr val="F8F8F8">
              <a:alpha val="29803"/>
            </a:srgbClr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" name="Google Shape;49;p7"/>
          <p:cNvSpPr/>
          <p:nvPr/>
        </p:nvSpPr>
        <p:spPr>
          <a:xfrm>
            <a:off x="8450655" y="3868038"/>
            <a:ext cx="1440000" cy="1296000"/>
          </a:xfrm>
          <a:prstGeom prst="triangle">
            <a:avLst>
              <a:gd fmla="val 50000" name="adj"/>
            </a:avLst>
          </a:prstGeom>
          <a:solidFill>
            <a:srgbClr val="DDDDDD">
              <a:alpha val="52156"/>
            </a:srgbClr>
          </a:solidFill>
          <a:ln cap="flat" cmpd="sng" w="12700">
            <a:solidFill>
              <a:srgbClr val="F8F8F8">
                <a:alpha val="6000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" name="Google Shape;50;p7"/>
          <p:cNvSpPr/>
          <p:nvPr/>
        </p:nvSpPr>
        <p:spPr>
          <a:xfrm flipH="1" rot="10800000">
            <a:off x="4869928" y="3868038"/>
            <a:ext cx="1440000" cy="1296000"/>
          </a:xfrm>
          <a:prstGeom prst="triangle">
            <a:avLst>
              <a:gd fmla="val 50000" name="adj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" name="Google Shape;51;p7"/>
          <p:cNvSpPr/>
          <p:nvPr/>
        </p:nvSpPr>
        <p:spPr>
          <a:xfrm>
            <a:off x="2721493" y="3868038"/>
            <a:ext cx="1440000" cy="1296000"/>
          </a:xfrm>
          <a:prstGeom prst="triangle">
            <a:avLst>
              <a:gd fmla="val 50000" name="adj"/>
            </a:avLst>
          </a:prstGeom>
          <a:solidFill>
            <a:srgbClr val="DDDDDD">
              <a:alpha val="72549"/>
            </a:srgbClr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" name="Google Shape;52;p7"/>
          <p:cNvSpPr/>
          <p:nvPr/>
        </p:nvSpPr>
        <p:spPr>
          <a:xfrm>
            <a:off x="4153783" y="3868038"/>
            <a:ext cx="1440000" cy="1296000"/>
          </a:xfrm>
          <a:prstGeom prst="triangle">
            <a:avLst>
              <a:gd fmla="val 50000" name="adj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" name="Google Shape;53;p7"/>
          <p:cNvSpPr/>
          <p:nvPr/>
        </p:nvSpPr>
        <p:spPr>
          <a:xfrm>
            <a:off x="1289203" y="3868038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" name="Google Shape;54;p7"/>
          <p:cNvSpPr/>
          <p:nvPr/>
        </p:nvSpPr>
        <p:spPr>
          <a:xfrm flipH="1" rot="10800000">
            <a:off x="2005348" y="3868038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" name="Google Shape;55;p7"/>
          <p:cNvSpPr/>
          <p:nvPr/>
        </p:nvSpPr>
        <p:spPr>
          <a:xfrm flipH="1" rot="10800000">
            <a:off x="573058" y="3868038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" name="Google Shape;56;p7"/>
          <p:cNvSpPr/>
          <p:nvPr/>
        </p:nvSpPr>
        <p:spPr>
          <a:xfrm flipH="1" rot="10800000">
            <a:off x="-859232" y="3868038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" name="Google Shape;57;p7"/>
          <p:cNvSpPr/>
          <p:nvPr/>
        </p:nvSpPr>
        <p:spPr>
          <a:xfrm>
            <a:off x="-143087" y="3868038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" name="Google Shape;58;p7"/>
          <p:cNvSpPr/>
          <p:nvPr/>
        </p:nvSpPr>
        <p:spPr>
          <a:xfrm>
            <a:off x="6302219" y="2577788"/>
            <a:ext cx="1440000" cy="1296000"/>
          </a:xfrm>
          <a:prstGeom prst="triangle">
            <a:avLst>
              <a:gd fmla="val 50000" name="adj"/>
            </a:avLst>
          </a:prstGeom>
          <a:solidFill>
            <a:srgbClr val="F8F8F8">
              <a:alpha val="29803"/>
            </a:srgbClr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" name="Google Shape;59;p7"/>
          <p:cNvSpPr/>
          <p:nvPr/>
        </p:nvSpPr>
        <p:spPr>
          <a:xfrm flipH="1" rot="10800000">
            <a:off x="7018364" y="2577788"/>
            <a:ext cx="1440000" cy="1296000"/>
          </a:xfrm>
          <a:prstGeom prst="triangle">
            <a:avLst>
              <a:gd fmla="val 50000" name="adj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" name="Google Shape;60;p7"/>
          <p:cNvSpPr/>
          <p:nvPr/>
        </p:nvSpPr>
        <p:spPr>
          <a:xfrm>
            <a:off x="7734509" y="2577788"/>
            <a:ext cx="1440000" cy="1296000"/>
          </a:xfrm>
          <a:prstGeom prst="triangle">
            <a:avLst>
              <a:gd fmla="val 50000" name="adj"/>
            </a:avLst>
          </a:prstGeom>
          <a:noFill/>
          <a:ln cap="flat" cmpd="sng" w="12700">
            <a:solidFill>
              <a:srgbClr val="DDDDDD">
                <a:alpha val="69803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" name="Google Shape;61;p7"/>
          <p:cNvSpPr/>
          <p:nvPr/>
        </p:nvSpPr>
        <p:spPr>
          <a:xfrm flipH="1" rot="10800000">
            <a:off x="8450654" y="2577788"/>
            <a:ext cx="1440000" cy="1296000"/>
          </a:xfrm>
          <a:prstGeom prst="triangle">
            <a:avLst>
              <a:gd fmla="val 50000" name="adj"/>
            </a:avLst>
          </a:prstGeom>
          <a:solidFill>
            <a:srgbClr val="F8F8F8">
              <a:alpha val="29803"/>
            </a:srgbClr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" name="Google Shape;62;p7"/>
          <p:cNvSpPr/>
          <p:nvPr/>
        </p:nvSpPr>
        <p:spPr>
          <a:xfrm flipH="1" rot="10800000">
            <a:off x="5586074" y="2577788"/>
            <a:ext cx="1440000" cy="1296000"/>
          </a:xfrm>
          <a:prstGeom prst="triangle">
            <a:avLst>
              <a:gd fmla="val 50000" name="adj"/>
            </a:avLst>
          </a:prstGeom>
          <a:solidFill>
            <a:srgbClr val="F2F2F2">
              <a:alpha val="49803"/>
            </a:srgbClr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7"/>
          <p:cNvSpPr/>
          <p:nvPr/>
        </p:nvSpPr>
        <p:spPr>
          <a:xfrm flipH="1" rot="10800000">
            <a:off x="4153784" y="2577788"/>
            <a:ext cx="1440000" cy="1296000"/>
          </a:xfrm>
          <a:prstGeom prst="triangle">
            <a:avLst>
              <a:gd fmla="val 50000" name="adj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" name="Google Shape;64;p7"/>
          <p:cNvSpPr/>
          <p:nvPr/>
        </p:nvSpPr>
        <p:spPr>
          <a:xfrm>
            <a:off x="4869929" y="2577788"/>
            <a:ext cx="1440000" cy="1296000"/>
          </a:xfrm>
          <a:prstGeom prst="triangle">
            <a:avLst>
              <a:gd fmla="val 50000" name="adj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" name="Google Shape;65;p7"/>
          <p:cNvSpPr/>
          <p:nvPr/>
        </p:nvSpPr>
        <p:spPr>
          <a:xfrm>
            <a:off x="2005349" y="2577788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" name="Google Shape;66;p7"/>
          <p:cNvSpPr/>
          <p:nvPr/>
        </p:nvSpPr>
        <p:spPr>
          <a:xfrm flipH="1" rot="10800000">
            <a:off x="2721494" y="2577788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" name="Google Shape;67;p7"/>
          <p:cNvSpPr/>
          <p:nvPr/>
        </p:nvSpPr>
        <p:spPr>
          <a:xfrm flipH="1" rot="10800000">
            <a:off x="1289204" y="2577788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" name="Google Shape;68;p7"/>
          <p:cNvSpPr/>
          <p:nvPr/>
        </p:nvSpPr>
        <p:spPr>
          <a:xfrm>
            <a:off x="-859231" y="2577788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" name="Google Shape;69;p7"/>
          <p:cNvSpPr/>
          <p:nvPr/>
        </p:nvSpPr>
        <p:spPr>
          <a:xfrm flipH="1" rot="10800000">
            <a:off x="-143086" y="2577788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" name="Google Shape;70;p7"/>
          <p:cNvSpPr/>
          <p:nvPr/>
        </p:nvSpPr>
        <p:spPr>
          <a:xfrm>
            <a:off x="573059" y="2577788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Google Shape;71;p7"/>
          <p:cNvSpPr/>
          <p:nvPr/>
        </p:nvSpPr>
        <p:spPr>
          <a:xfrm>
            <a:off x="5586073" y="1290249"/>
            <a:ext cx="1440000" cy="1296000"/>
          </a:xfrm>
          <a:prstGeom prst="triangle">
            <a:avLst>
              <a:gd fmla="val 50000" name="adj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" name="Google Shape;72;p7"/>
          <p:cNvSpPr/>
          <p:nvPr/>
        </p:nvSpPr>
        <p:spPr>
          <a:xfrm flipH="1" rot="10800000">
            <a:off x="6302218" y="1290249"/>
            <a:ext cx="1440000" cy="1296000"/>
          </a:xfrm>
          <a:prstGeom prst="triangle">
            <a:avLst>
              <a:gd fmla="val 50000" name="adj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p7"/>
          <p:cNvSpPr/>
          <p:nvPr/>
        </p:nvSpPr>
        <p:spPr>
          <a:xfrm>
            <a:off x="7018363" y="1290249"/>
            <a:ext cx="1440000" cy="1296000"/>
          </a:xfrm>
          <a:prstGeom prst="triangle">
            <a:avLst>
              <a:gd fmla="val 50000" name="adj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" name="Google Shape;74;p7"/>
          <p:cNvSpPr/>
          <p:nvPr/>
        </p:nvSpPr>
        <p:spPr>
          <a:xfrm flipH="1" rot="10800000">
            <a:off x="7734508" y="1290249"/>
            <a:ext cx="1440000" cy="1296000"/>
          </a:xfrm>
          <a:prstGeom prst="triangle">
            <a:avLst>
              <a:gd fmla="val 50000" name="adj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" name="Google Shape;75;p7"/>
          <p:cNvSpPr/>
          <p:nvPr/>
        </p:nvSpPr>
        <p:spPr>
          <a:xfrm>
            <a:off x="8450655" y="1290249"/>
            <a:ext cx="1440000" cy="1296000"/>
          </a:xfrm>
          <a:prstGeom prst="triangle">
            <a:avLst>
              <a:gd fmla="val 50000" name="adj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" name="Google Shape;76;p7"/>
          <p:cNvSpPr/>
          <p:nvPr/>
        </p:nvSpPr>
        <p:spPr>
          <a:xfrm flipH="1" rot="10800000">
            <a:off x="4869928" y="1290249"/>
            <a:ext cx="1440000" cy="1296000"/>
          </a:xfrm>
          <a:prstGeom prst="triangle">
            <a:avLst>
              <a:gd fmla="val 50000" name="adj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" name="Google Shape;77;p7"/>
          <p:cNvSpPr/>
          <p:nvPr/>
        </p:nvSpPr>
        <p:spPr>
          <a:xfrm>
            <a:off x="2721493" y="1290249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" name="Google Shape;78;p7"/>
          <p:cNvSpPr/>
          <p:nvPr/>
        </p:nvSpPr>
        <p:spPr>
          <a:xfrm>
            <a:off x="4153783" y="1290249"/>
            <a:ext cx="1440000" cy="1296000"/>
          </a:xfrm>
          <a:prstGeom prst="triangle">
            <a:avLst>
              <a:gd fmla="val 50000" name="adj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" name="Google Shape;79;p7"/>
          <p:cNvSpPr/>
          <p:nvPr/>
        </p:nvSpPr>
        <p:spPr>
          <a:xfrm>
            <a:off x="1289203" y="1290249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" name="Google Shape;80;p7"/>
          <p:cNvSpPr/>
          <p:nvPr/>
        </p:nvSpPr>
        <p:spPr>
          <a:xfrm flipH="1" rot="10800000">
            <a:off x="2005348" y="1290249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" name="Google Shape;81;p7"/>
          <p:cNvSpPr/>
          <p:nvPr/>
        </p:nvSpPr>
        <p:spPr>
          <a:xfrm flipH="1" rot="10800000">
            <a:off x="573058" y="1290249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" name="Google Shape;82;p7"/>
          <p:cNvSpPr/>
          <p:nvPr/>
        </p:nvSpPr>
        <p:spPr>
          <a:xfrm flipH="1" rot="10800000">
            <a:off x="-859232" y="1290249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" name="Google Shape;83;p7"/>
          <p:cNvSpPr/>
          <p:nvPr/>
        </p:nvSpPr>
        <p:spPr>
          <a:xfrm>
            <a:off x="-143087" y="1290249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" name="Google Shape;84;p7"/>
          <p:cNvSpPr/>
          <p:nvPr/>
        </p:nvSpPr>
        <p:spPr>
          <a:xfrm>
            <a:off x="6302219" y="-6418"/>
            <a:ext cx="1440000" cy="1296000"/>
          </a:xfrm>
          <a:prstGeom prst="triangle">
            <a:avLst>
              <a:gd fmla="val 50000" name="adj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7"/>
          <p:cNvSpPr/>
          <p:nvPr/>
        </p:nvSpPr>
        <p:spPr>
          <a:xfrm flipH="1" rot="10800000">
            <a:off x="7018364" y="-6418"/>
            <a:ext cx="1440000" cy="1296000"/>
          </a:xfrm>
          <a:prstGeom prst="triangle">
            <a:avLst>
              <a:gd fmla="val 50000" name="adj"/>
            </a:avLst>
          </a:prstGeom>
          <a:solidFill>
            <a:srgbClr val="F8F8F8">
              <a:alpha val="29803"/>
            </a:srgbClr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7"/>
          <p:cNvSpPr/>
          <p:nvPr/>
        </p:nvSpPr>
        <p:spPr>
          <a:xfrm>
            <a:off x="7734509" y="-6418"/>
            <a:ext cx="1440000" cy="1296000"/>
          </a:xfrm>
          <a:prstGeom prst="triangle">
            <a:avLst>
              <a:gd fmla="val 50000" name="adj"/>
            </a:avLst>
          </a:prstGeom>
          <a:solidFill>
            <a:srgbClr val="FFFFFF">
              <a:alpha val="67058"/>
            </a:srgbClr>
          </a:solidFill>
          <a:ln cap="flat" cmpd="sng" w="12700">
            <a:solidFill>
              <a:srgbClr val="FFFFFF">
                <a:alpha val="8000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7"/>
          <p:cNvSpPr/>
          <p:nvPr/>
        </p:nvSpPr>
        <p:spPr>
          <a:xfrm flipH="1" rot="10800000">
            <a:off x="8450654" y="-6418"/>
            <a:ext cx="1440000" cy="1296000"/>
          </a:xfrm>
          <a:prstGeom prst="triangle">
            <a:avLst>
              <a:gd fmla="val 50000" name="adj"/>
            </a:avLst>
          </a:prstGeom>
          <a:solidFill>
            <a:srgbClr val="FFFFFF">
              <a:alpha val="67058"/>
            </a:srgbClr>
          </a:solidFill>
          <a:ln cap="flat" cmpd="sng" w="12700">
            <a:solidFill>
              <a:srgbClr val="FFFFFF">
                <a:alpha val="8000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7"/>
          <p:cNvSpPr/>
          <p:nvPr/>
        </p:nvSpPr>
        <p:spPr>
          <a:xfrm flipH="1" rot="10800000">
            <a:off x="5586074" y="-6418"/>
            <a:ext cx="1440000" cy="1296000"/>
          </a:xfrm>
          <a:prstGeom prst="triangle">
            <a:avLst>
              <a:gd fmla="val 50000" name="adj"/>
            </a:avLst>
          </a:prstGeom>
          <a:solidFill>
            <a:srgbClr val="92D050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7"/>
          <p:cNvSpPr/>
          <p:nvPr/>
        </p:nvSpPr>
        <p:spPr>
          <a:xfrm flipH="1" rot="10800000">
            <a:off x="4153784" y="-6418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7"/>
          <p:cNvSpPr/>
          <p:nvPr/>
        </p:nvSpPr>
        <p:spPr>
          <a:xfrm>
            <a:off x="4869929" y="-6418"/>
            <a:ext cx="1440000" cy="1296000"/>
          </a:xfrm>
          <a:prstGeom prst="triangle">
            <a:avLst>
              <a:gd fmla="val 50000" name="adj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7"/>
          <p:cNvSpPr/>
          <p:nvPr/>
        </p:nvSpPr>
        <p:spPr>
          <a:xfrm>
            <a:off x="2005349" y="-6418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7"/>
          <p:cNvSpPr/>
          <p:nvPr/>
        </p:nvSpPr>
        <p:spPr>
          <a:xfrm flipH="1" rot="10800000">
            <a:off x="2721494" y="-6418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7"/>
          <p:cNvSpPr/>
          <p:nvPr/>
        </p:nvSpPr>
        <p:spPr>
          <a:xfrm flipH="1" rot="10800000">
            <a:off x="1289204" y="-6418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7"/>
          <p:cNvSpPr/>
          <p:nvPr/>
        </p:nvSpPr>
        <p:spPr>
          <a:xfrm>
            <a:off x="-859231" y="-6418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7"/>
          <p:cNvSpPr/>
          <p:nvPr/>
        </p:nvSpPr>
        <p:spPr>
          <a:xfrm flipH="1" rot="10800000">
            <a:off x="-143086" y="-6418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7"/>
          <p:cNvSpPr/>
          <p:nvPr/>
        </p:nvSpPr>
        <p:spPr>
          <a:xfrm>
            <a:off x="573059" y="-6418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7"/>
          <p:cNvSpPr/>
          <p:nvPr/>
        </p:nvSpPr>
        <p:spPr>
          <a:xfrm flipH="1" rot="10800000">
            <a:off x="3437638" y="3868038"/>
            <a:ext cx="1440000" cy="1296000"/>
          </a:xfrm>
          <a:prstGeom prst="triangle">
            <a:avLst>
              <a:gd fmla="val 50000" name="adj"/>
            </a:avLst>
          </a:prstGeom>
          <a:solidFill>
            <a:srgbClr val="DDDDDD">
              <a:alpha val="52156"/>
            </a:srgbClr>
          </a:solidFill>
          <a:ln cap="flat" cmpd="sng" w="12700">
            <a:solidFill>
              <a:srgbClr val="F8F8F8">
                <a:alpha val="6000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7"/>
          <p:cNvSpPr/>
          <p:nvPr/>
        </p:nvSpPr>
        <p:spPr>
          <a:xfrm>
            <a:off x="3437638" y="2577788"/>
            <a:ext cx="1440000" cy="1296000"/>
          </a:xfrm>
          <a:prstGeom prst="triangle">
            <a:avLst>
              <a:gd fmla="val 50000" name="adj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7"/>
          <p:cNvSpPr/>
          <p:nvPr/>
        </p:nvSpPr>
        <p:spPr>
          <a:xfrm flipH="1" rot="10800000">
            <a:off x="3437638" y="1290249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7"/>
          <p:cNvSpPr/>
          <p:nvPr/>
        </p:nvSpPr>
        <p:spPr>
          <a:xfrm>
            <a:off x="3437638" y="-6418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7"/>
          <p:cNvSpPr/>
          <p:nvPr/>
        </p:nvSpPr>
        <p:spPr>
          <a:xfrm rot="10800000">
            <a:off x="0" y="0"/>
            <a:ext cx="2952328" cy="5143500"/>
          </a:xfrm>
          <a:prstGeom prst="rect">
            <a:avLst/>
          </a:prstGeom>
          <a:gradFill>
            <a:gsLst>
              <a:gs pos="0">
                <a:srgbClr val="4E6A76">
                  <a:alpha val="37647"/>
                </a:srgbClr>
              </a:gs>
              <a:gs pos="50000">
                <a:srgbClr val="C5CDD2">
                  <a:alpha val="0"/>
                </a:srgbClr>
              </a:gs>
              <a:gs pos="100000">
                <a:srgbClr val="E3E6E7">
                  <a:alpha val="0"/>
                </a:srgbClr>
              </a:gs>
            </a:gsLst>
            <a:path path="circle">
              <a:fillToRect l="100%" t="100%"/>
            </a:path>
            <a:tileRect b="-100%" r="-100%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02" name="Google Shape;102;p7"/>
          <p:cNvCxnSpPr/>
          <p:nvPr/>
        </p:nvCxnSpPr>
        <p:spPr>
          <a:xfrm>
            <a:off x="589939" y="2586249"/>
            <a:ext cx="2685917" cy="0"/>
          </a:xfrm>
          <a:prstGeom prst="straightConnector1">
            <a:avLst/>
          </a:prstGeom>
          <a:noFill/>
          <a:ln cap="flat" cmpd="sng" w="25400">
            <a:solidFill>
              <a:srgbClr val="4E6A76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03" name="Google Shape;103;p7"/>
          <p:cNvSpPr txBox="1"/>
          <p:nvPr/>
        </p:nvSpPr>
        <p:spPr>
          <a:xfrm>
            <a:off x="1316838" y="1707654"/>
            <a:ext cx="1232132" cy="76944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r-FR" sz="2200" u="none" cap="none" strike="noStrike">
                <a:solidFill>
                  <a:srgbClr val="88DA04"/>
                </a:solidFill>
                <a:latin typeface="Arial Narrow"/>
                <a:ea typeface="Arial Narrow"/>
                <a:cs typeface="Arial Narrow"/>
                <a:sym typeface="Arial Narrow"/>
              </a:rPr>
              <a:t>FullPACK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r-FR" sz="2200" u="none" cap="none" strike="noStrike">
                <a:solidFill>
                  <a:srgbClr val="88DA04"/>
                </a:solidFill>
                <a:latin typeface="Arial Narrow"/>
                <a:ea typeface="Arial Narrow"/>
                <a:cs typeface="Arial Narrow"/>
                <a:sym typeface="Arial Narrow"/>
              </a:rPr>
              <a:t>DMF</a:t>
            </a:r>
            <a:r>
              <a:rPr b="1" baseline="30000" i="0" lang="fr-FR" sz="2200" u="none" cap="none" strike="noStrike">
                <a:solidFill>
                  <a:srgbClr val="88DA04"/>
                </a:solidFill>
                <a:latin typeface="Arial Narrow"/>
                <a:ea typeface="Arial Narrow"/>
                <a:cs typeface="Arial Narrow"/>
                <a:sym typeface="Arial Narrow"/>
              </a:rPr>
              <a:t>TM</a:t>
            </a:r>
            <a:endParaRPr b="1" baseline="30000" i="0" sz="2200" u="none" cap="none" strike="noStrike">
              <a:solidFill>
                <a:srgbClr val="88DA04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descr="valeo_rgb.jpg" id="104" name="Google Shape;104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44144" y="987574"/>
            <a:ext cx="1555648" cy="80624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ndelain\Documents\E\LOB VT 2015\FullPACK DMF\FullPACK DMF Launch\Logo\VS - Logo FullPACK DMF TM - RGB.png" id="105" name="Google Shape;105;p7"/>
          <p:cNvPicPr preferRelativeResize="0"/>
          <p:nvPr/>
        </p:nvPicPr>
        <p:blipFill rotWithShape="1">
          <a:blip r:embed="rId5">
            <a:alphaModFix/>
          </a:blip>
          <a:srcRect b="30192" l="20759" r="25330" t="20693"/>
          <a:stretch/>
        </p:blipFill>
        <p:spPr>
          <a:xfrm>
            <a:off x="1259632" y="4528311"/>
            <a:ext cx="1072925" cy="61518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:\IMAGE BANK\Transmission Systems\Dual-Mass Flywheel DMF\VS - Transmission Systems FullPACK DMF 837304 001.png" id="106" name="Google Shape;106;p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rot="173770">
            <a:off x="578037" y="3165337"/>
            <a:ext cx="2374615" cy="1583393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7"/>
          <p:cNvSpPr/>
          <p:nvPr/>
        </p:nvSpPr>
        <p:spPr>
          <a:xfrm>
            <a:off x="179512" y="123478"/>
            <a:ext cx="914400" cy="914400"/>
          </a:xfrm>
          <a:prstGeom prst="ellipse">
            <a:avLst/>
          </a:prstGeom>
          <a:noFill/>
          <a:ln>
            <a:noFill/>
          </a:ln>
          <a:effectLst>
            <a:outerShdw blurRad="127000" algn="ctr" dir="2700000" dist="38100">
              <a:srgbClr val="000000">
                <a:alpha val="44705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08" name="Google Shape;108;p7"/>
          <p:cNvCxnSpPr/>
          <p:nvPr/>
        </p:nvCxnSpPr>
        <p:spPr>
          <a:xfrm>
            <a:off x="288008" y="580678"/>
            <a:ext cx="720000" cy="0"/>
          </a:xfrm>
          <a:prstGeom prst="straightConnector1">
            <a:avLst/>
          </a:prstGeom>
          <a:noFill/>
          <a:ln cap="flat" cmpd="sng" w="19050">
            <a:solidFill>
              <a:srgbClr val="BFBFB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09" name="Google Shape;109;p7"/>
          <p:cNvSpPr/>
          <p:nvPr/>
        </p:nvSpPr>
        <p:spPr>
          <a:xfrm>
            <a:off x="376565" y="373618"/>
            <a:ext cx="595035" cy="2308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r-FR" sz="900" u="none" cap="none" strike="noStrike">
                <a:solidFill>
                  <a:srgbClr val="88DA04"/>
                </a:solidFill>
                <a:latin typeface="Arial"/>
                <a:ea typeface="Arial"/>
                <a:cs typeface="Arial"/>
                <a:sym typeface="Arial"/>
              </a:rPr>
              <a:t>SMART</a:t>
            </a:r>
            <a:endParaRPr/>
          </a:p>
        </p:txBody>
      </p:sp>
      <p:sp>
        <p:nvSpPr>
          <p:cNvPr id="110" name="Google Shape;110;p7"/>
          <p:cNvSpPr/>
          <p:nvPr/>
        </p:nvSpPr>
        <p:spPr>
          <a:xfrm>
            <a:off x="179512" y="555526"/>
            <a:ext cx="857927" cy="2308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r-FR" sz="900" u="none" cap="none" strike="noStrike">
                <a:solidFill>
                  <a:srgbClr val="88DA04"/>
                </a:solidFill>
                <a:latin typeface="Arial"/>
                <a:ea typeface="Arial"/>
                <a:cs typeface="Arial"/>
                <a:sym typeface="Arial"/>
              </a:rPr>
              <a:t>SOLUTIONS</a:t>
            </a:r>
            <a:endParaRPr/>
          </a:p>
        </p:txBody>
      </p:sp>
      <p:sp>
        <p:nvSpPr>
          <p:cNvPr id="111" name="Google Shape;111;p7"/>
          <p:cNvSpPr txBox="1"/>
          <p:nvPr/>
        </p:nvSpPr>
        <p:spPr>
          <a:xfrm>
            <a:off x="539553" y="2666405"/>
            <a:ext cx="2880320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fr-FR" sz="1600" u="none" cap="none" strike="noStrike">
                <a:solidFill>
                  <a:srgbClr val="3D535D"/>
                </a:solidFill>
                <a:latin typeface="Arial Narrow"/>
                <a:ea typeface="Arial Narrow"/>
                <a:cs typeface="Arial Narrow"/>
                <a:sym typeface="Arial Narrow"/>
              </a:rPr>
              <a:t>Make your workshop life easier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fr-FR" sz="1600" u="none" cap="none" strike="noStrike">
                <a:solidFill>
                  <a:srgbClr val="3D535D"/>
                </a:solidFill>
                <a:latin typeface="Arial Narrow"/>
                <a:ea typeface="Arial Narrow"/>
                <a:cs typeface="Arial Narrow"/>
                <a:sym typeface="Arial Narrow"/>
              </a:rPr>
              <a:t>with all-in-1 clutch solutions</a:t>
            </a:r>
            <a:endParaRPr b="1" i="1" sz="2000" u="none" cap="none" strike="noStrike">
              <a:solidFill>
                <a:srgbClr val="3D535D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Ovr>
    <a:masterClrMapping/>
  </p:clrMapOvr>
  <p:transition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Toyota - " id="117" name="Google Shape;117;p8"/>
          <p:cNvPicPr preferRelativeResize="0"/>
          <p:nvPr/>
        </p:nvPicPr>
        <p:blipFill rotWithShape="1">
          <a:blip r:embed="rId3">
            <a:alphaModFix/>
          </a:blip>
          <a:srcRect b="12943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solidFill>
            <a:srgbClr val="4E6A76">
              <a:alpha val="62745"/>
            </a:srgbClr>
          </a:solidFill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18" name="Google Shape;118;p8"/>
          <p:cNvSpPr/>
          <p:nvPr/>
        </p:nvSpPr>
        <p:spPr>
          <a:xfrm>
            <a:off x="0" y="-20538"/>
            <a:ext cx="2267488" cy="2592000"/>
          </a:xfrm>
          <a:prstGeom prst="rect">
            <a:avLst/>
          </a:prstGeom>
          <a:solidFill>
            <a:srgbClr val="FFFFFF"/>
          </a:solidFill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8"/>
          <p:cNvSpPr/>
          <p:nvPr/>
        </p:nvSpPr>
        <p:spPr>
          <a:xfrm>
            <a:off x="0" y="2561769"/>
            <a:ext cx="2267488" cy="2592000"/>
          </a:xfrm>
          <a:prstGeom prst="rect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8"/>
          <p:cNvSpPr/>
          <p:nvPr/>
        </p:nvSpPr>
        <p:spPr>
          <a:xfrm rot="10800000">
            <a:off x="-36512" y="-51470"/>
            <a:ext cx="2952328" cy="5143500"/>
          </a:xfrm>
          <a:prstGeom prst="rect">
            <a:avLst/>
          </a:prstGeom>
          <a:gradFill>
            <a:gsLst>
              <a:gs pos="0">
                <a:srgbClr val="4E6A76">
                  <a:alpha val="28627"/>
                </a:srgbClr>
              </a:gs>
              <a:gs pos="32000">
                <a:srgbClr val="C5CDD2">
                  <a:alpha val="0"/>
                </a:srgbClr>
              </a:gs>
              <a:gs pos="100000">
                <a:srgbClr val="E3E6E7">
                  <a:alpha val="0"/>
                </a:srgbClr>
              </a:gs>
            </a:gsLst>
            <a:path path="circle">
              <a:fillToRect l="100%" t="100%"/>
            </a:path>
            <a:tileRect b="-100%" r="-100%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8"/>
          <p:cNvSpPr/>
          <p:nvPr/>
        </p:nvSpPr>
        <p:spPr>
          <a:xfrm>
            <a:off x="2267829" y="-20538"/>
            <a:ext cx="2304000" cy="2592000"/>
          </a:xfrm>
          <a:prstGeom prst="rect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8"/>
          <p:cNvSpPr/>
          <p:nvPr/>
        </p:nvSpPr>
        <p:spPr>
          <a:xfrm>
            <a:off x="2267829" y="2561769"/>
            <a:ext cx="2304000" cy="2592000"/>
          </a:xfrm>
          <a:prstGeom prst="rect">
            <a:avLst/>
          </a:prstGeom>
          <a:solidFill>
            <a:srgbClr val="FFFFFF"/>
          </a:solidFill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r-FR" sz="3200" u="none" cap="none" strike="noStrike">
                <a:solidFill>
                  <a:srgbClr val="99CC00"/>
                </a:solidFill>
                <a:latin typeface="Arial"/>
                <a:ea typeface="Arial"/>
                <a:cs typeface="Arial"/>
                <a:sym typeface="Arial"/>
              </a:rPr>
              <a:t>216</a:t>
            </a:r>
            <a:r>
              <a:rPr b="1" i="0" lang="fr-FR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r-FR" sz="1600" u="none" cap="none" strike="noStrike">
                <a:solidFill>
                  <a:srgbClr val="99CC00"/>
                </a:solidFill>
                <a:latin typeface="Arial"/>
                <a:ea typeface="Arial"/>
                <a:cs typeface="Arial"/>
                <a:sym typeface="Arial"/>
              </a:rPr>
              <a:t>Dual Mass Flywheels</a:t>
            </a:r>
            <a:endParaRPr b="1" baseline="30000" i="0" sz="5400" u="none" cap="none" strike="noStrike">
              <a:solidFill>
                <a:srgbClr val="99CC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r-FR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+</a:t>
            </a:r>
            <a:r>
              <a:rPr b="1" i="0" lang="fr-FR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+26 P/N to come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r-FR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by Q1 2019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8"/>
          <p:cNvSpPr/>
          <p:nvPr/>
        </p:nvSpPr>
        <p:spPr>
          <a:xfrm>
            <a:off x="4572170" y="-20538"/>
            <a:ext cx="2304000" cy="2592000"/>
          </a:xfrm>
          <a:prstGeom prst="rect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8"/>
          <p:cNvSpPr/>
          <p:nvPr/>
        </p:nvSpPr>
        <p:spPr>
          <a:xfrm>
            <a:off x="4572170" y="2561769"/>
            <a:ext cx="2304000" cy="2592000"/>
          </a:xfrm>
          <a:prstGeom prst="rect">
            <a:avLst/>
          </a:prstGeom>
          <a:solidFill>
            <a:srgbClr val="4E6A76">
              <a:alpha val="62745"/>
            </a:srgbClr>
          </a:solidFill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r-FR" sz="4000" u="none" cap="none" strike="noStrike">
                <a:solidFill>
                  <a:srgbClr val="88DA04"/>
                </a:solidFill>
                <a:latin typeface="Arial"/>
                <a:ea typeface="Arial"/>
                <a:cs typeface="Arial"/>
                <a:sym typeface="Arial"/>
              </a:rPr>
              <a:t>+70%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r-FR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sales growth in 2018 on Valeo FullPackDMF</a:t>
            </a:r>
            <a:r>
              <a:rPr b="1" baseline="30000" i="0" lang="fr-FR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TM</a:t>
            </a:r>
            <a:endParaRPr b="1" baseline="30000" i="0" sz="1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8"/>
          <p:cNvSpPr/>
          <p:nvPr/>
        </p:nvSpPr>
        <p:spPr>
          <a:xfrm>
            <a:off x="6876512" y="-20538"/>
            <a:ext cx="2267488" cy="2592000"/>
          </a:xfrm>
          <a:prstGeom prst="rect">
            <a:avLst/>
          </a:prstGeom>
          <a:solidFill>
            <a:srgbClr val="4E6A76">
              <a:alpha val="69019"/>
            </a:srgbClr>
          </a:solidFill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3600" u="none" cap="none" strike="noStrike">
              <a:solidFill>
                <a:srgbClr val="92D05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r-FR" sz="3600" u="none" cap="none" strike="noStrike">
                <a:solidFill>
                  <a:srgbClr val="88DA04"/>
                </a:solidFill>
                <a:latin typeface="Arial"/>
                <a:ea typeface="Arial"/>
                <a:cs typeface="Arial"/>
                <a:sym typeface="Arial"/>
              </a:rPr>
              <a:t>71%*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r-FR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coverage of European parc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fr-FR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* </a:t>
            </a:r>
            <a:r>
              <a:rPr b="1" i="1" lang="fr-FR"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DMF and Valeo FullPACKDMF</a:t>
            </a:r>
            <a:r>
              <a:rPr b="1" baseline="30000" i="1" lang="fr-FR"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TM</a:t>
            </a:r>
            <a:endParaRPr b="1" baseline="30000" i="1"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p8"/>
          <p:cNvSpPr/>
          <p:nvPr/>
        </p:nvSpPr>
        <p:spPr>
          <a:xfrm>
            <a:off x="6876512" y="2561769"/>
            <a:ext cx="2267488" cy="2592000"/>
          </a:xfrm>
          <a:prstGeom prst="rect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8"/>
          <p:cNvSpPr/>
          <p:nvPr/>
        </p:nvSpPr>
        <p:spPr>
          <a:xfrm>
            <a:off x="6876512" y="2571750"/>
            <a:ext cx="2267488" cy="2571750"/>
          </a:xfrm>
          <a:prstGeom prst="rect">
            <a:avLst/>
          </a:prstGeom>
          <a:solidFill>
            <a:srgbClr val="88DA04"/>
          </a:solidFill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fr-FR" sz="1100">
                <a:solidFill>
                  <a:srgbClr val="3D535D"/>
                </a:solidFill>
                <a:latin typeface="Calibri"/>
                <a:ea typeface="Calibri"/>
                <a:cs typeface="Calibri"/>
                <a:sym typeface="Calibri"/>
              </a:rPr>
              <a:t>Share of Valeo FullPackDMF</a:t>
            </a:r>
            <a:r>
              <a:rPr baseline="30000" i="1" lang="fr-FR" sz="1100">
                <a:solidFill>
                  <a:srgbClr val="3D535D"/>
                </a:solidFill>
                <a:latin typeface="Calibri"/>
                <a:ea typeface="Calibri"/>
                <a:cs typeface="Calibri"/>
                <a:sym typeface="Calibri"/>
              </a:rPr>
              <a:t>TM</a:t>
            </a:r>
            <a:r>
              <a:rPr i="1" lang="fr-FR" sz="1100">
                <a:solidFill>
                  <a:srgbClr val="3D535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fr-FR" sz="1100">
                <a:solidFill>
                  <a:srgbClr val="3D535D"/>
                </a:solidFill>
                <a:latin typeface="Calibri"/>
                <a:ea typeface="Calibri"/>
                <a:cs typeface="Calibri"/>
                <a:sym typeface="Calibri"/>
              </a:rPr>
              <a:t>sales per car manufacturer origin</a:t>
            </a:r>
            <a:endParaRPr i="1" sz="1100">
              <a:solidFill>
                <a:srgbClr val="3D535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C:\Users\ndelain\Documents\E\LOB VT 2015\FullPACK DMF\FullPACK DMF Launch\Logo\VS - Logo FullPACK DMF TM - RGB.png" id="128" name="Google Shape;128;p8"/>
          <p:cNvPicPr preferRelativeResize="0"/>
          <p:nvPr/>
        </p:nvPicPr>
        <p:blipFill rotWithShape="1">
          <a:blip r:embed="rId4">
            <a:alphaModFix/>
          </a:blip>
          <a:srcRect b="30192" l="20759" r="25330" t="20693"/>
          <a:stretch/>
        </p:blipFill>
        <p:spPr>
          <a:xfrm>
            <a:off x="611560" y="1923678"/>
            <a:ext cx="1072925" cy="615189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8"/>
          <p:cNvSpPr/>
          <p:nvPr/>
        </p:nvSpPr>
        <p:spPr>
          <a:xfrm>
            <a:off x="0" y="2551500"/>
            <a:ext cx="2267744" cy="2592000"/>
          </a:xfrm>
          <a:prstGeom prst="rect">
            <a:avLst/>
          </a:prstGeom>
          <a:solidFill>
            <a:srgbClr val="4E6A76">
              <a:alpha val="62745"/>
            </a:srgbClr>
          </a:solidFill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3200">
                <a:solidFill>
                  <a:srgbClr val="88DA04"/>
                </a:solidFill>
                <a:latin typeface="Arial"/>
                <a:ea typeface="Arial"/>
                <a:cs typeface="Arial"/>
                <a:sym typeface="Arial"/>
              </a:rPr>
              <a:t>124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1600">
                <a:solidFill>
                  <a:srgbClr val="88DA04"/>
                </a:solidFill>
                <a:latin typeface="Arial"/>
                <a:ea typeface="Arial"/>
                <a:cs typeface="Arial"/>
                <a:sym typeface="Arial"/>
              </a:rPr>
              <a:t>FullPACK DMF</a:t>
            </a:r>
            <a:r>
              <a:rPr b="1" baseline="30000" lang="fr-FR" sz="1600">
                <a:solidFill>
                  <a:srgbClr val="88DA04"/>
                </a:solidFill>
                <a:latin typeface="Arial"/>
                <a:ea typeface="Arial"/>
                <a:cs typeface="Arial"/>
                <a:sym typeface="Arial"/>
              </a:rPr>
              <a:t>TM</a:t>
            </a:r>
            <a:endParaRPr b="1" baseline="30000" sz="3200">
              <a:solidFill>
                <a:srgbClr val="88DA0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+49 P/N to come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by Q1 2019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L:\IMAGE BANK\Transmission Systems\Dual-Mass Flywheel DMF\VS - Transmission Systems FullPACK DMF 837304 001.png" id="130" name="Google Shape;130;p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173770">
            <a:off x="487938" y="4259188"/>
            <a:ext cx="1258335" cy="83905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VS - Transmission Systems Dual-Mass Flywheel DMF 836006 004.png" id="131" name="Google Shape;131;p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201861" y="4265367"/>
            <a:ext cx="650059" cy="8061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:\IMAGE BANK\Transmission Systems\Dual-Mass Flywheel DMF\VS - Transmission Systems FullPACK DMF 837304 001.png" id="132" name="Google Shape;132;p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173770">
            <a:off x="211239" y="748166"/>
            <a:ext cx="1957672" cy="1305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8"/>
          <p:cNvPicPr preferRelativeResize="0"/>
          <p:nvPr/>
        </p:nvPicPr>
        <p:blipFill rotWithShape="1">
          <a:blip r:embed="rId7">
            <a:alphaModFix/>
          </a:blip>
          <a:srcRect b="0" l="8293" r="7258" t="0"/>
          <a:stretch/>
        </p:blipFill>
        <p:spPr>
          <a:xfrm>
            <a:off x="7020272" y="2739570"/>
            <a:ext cx="1944216" cy="2064428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8"/>
          <p:cNvSpPr/>
          <p:nvPr/>
        </p:nvSpPr>
        <p:spPr>
          <a:xfrm>
            <a:off x="34192" y="555526"/>
            <a:ext cx="2223878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000" u="none">
                <a:solidFill>
                  <a:srgbClr val="3D535D"/>
                </a:solidFill>
                <a:latin typeface="Arial"/>
                <a:ea typeface="Arial"/>
                <a:cs typeface="Arial"/>
                <a:sym typeface="Arial"/>
              </a:rPr>
              <a:t>FullPACK DMF</a:t>
            </a:r>
            <a:r>
              <a:rPr b="1" baseline="30000" lang="fr-FR" sz="2000" u="none">
                <a:solidFill>
                  <a:srgbClr val="3D535D"/>
                </a:solidFill>
                <a:latin typeface="Arial"/>
                <a:ea typeface="Arial"/>
                <a:cs typeface="Arial"/>
                <a:sym typeface="Arial"/>
              </a:rPr>
              <a:t>TM</a:t>
            </a:r>
            <a:endParaRPr b="1" baseline="30000" sz="2000" u="none">
              <a:solidFill>
                <a:srgbClr val="3D535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valeo_rgb.jpg" id="135" name="Google Shape;135;p8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611560" y="51470"/>
            <a:ext cx="1068740" cy="5538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uto-repair-vancouver-wa.jpg" id="141" name="Google Shape;141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37837" y="0"/>
            <a:ext cx="7706163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9"/>
          <p:cNvSpPr/>
          <p:nvPr/>
        </p:nvSpPr>
        <p:spPr>
          <a:xfrm>
            <a:off x="5586073" y="3868038"/>
            <a:ext cx="1440000" cy="1296000"/>
          </a:xfrm>
          <a:prstGeom prst="triangle">
            <a:avLst>
              <a:gd fmla="val 50000" name="adj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9"/>
          <p:cNvSpPr/>
          <p:nvPr/>
        </p:nvSpPr>
        <p:spPr>
          <a:xfrm flipH="1" rot="10800000">
            <a:off x="6302218" y="3868038"/>
            <a:ext cx="1440000" cy="1296000"/>
          </a:xfrm>
          <a:prstGeom prst="triangle">
            <a:avLst>
              <a:gd fmla="val 50000" name="adj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9"/>
          <p:cNvSpPr/>
          <p:nvPr/>
        </p:nvSpPr>
        <p:spPr>
          <a:xfrm>
            <a:off x="7018363" y="3868038"/>
            <a:ext cx="1440000" cy="1296000"/>
          </a:xfrm>
          <a:prstGeom prst="triangle">
            <a:avLst>
              <a:gd fmla="val 50000" name="adj"/>
            </a:avLst>
          </a:prstGeom>
          <a:solidFill>
            <a:srgbClr val="FFFFFF">
              <a:alpha val="49803"/>
            </a:srgbClr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9"/>
          <p:cNvSpPr/>
          <p:nvPr/>
        </p:nvSpPr>
        <p:spPr>
          <a:xfrm flipH="1" rot="10800000">
            <a:off x="7734508" y="3868038"/>
            <a:ext cx="1440000" cy="1296000"/>
          </a:xfrm>
          <a:prstGeom prst="triangle">
            <a:avLst>
              <a:gd fmla="val 50000" name="adj"/>
            </a:avLst>
          </a:prstGeom>
          <a:solidFill>
            <a:srgbClr val="F8F8F8">
              <a:alpha val="29803"/>
            </a:srgbClr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9"/>
          <p:cNvSpPr/>
          <p:nvPr/>
        </p:nvSpPr>
        <p:spPr>
          <a:xfrm>
            <a:off x="8450655" y="3868038"/>
            <a:ext cx="1440000" cy="1296000"/>
          </a:xfrm>
          <a:prstGeom prst="triangle">
            <a:avLst>
              <a:gd fmla="val 50000" name="adj"/>
            </a:avLst>
          </a:prstGeom>
          <a:solidFill>
            <a:srgbClr val="DDDDDD">
              <a:alpha val="52156"/>
            </a:srgbClr>
          </a:solidFill>
          <a:ln cap="flat" cmpd="sng" w="12700">
            <a:solidFill>
              <a:srgbClr val="F8F8F8">
                <a:alpha val="6000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9"/>
          <p:cNvSpPr/>
          <p:nvPr/>
        </p:nvSpPr>
        <p:spPr>
          <a:xfrm flipH="1" rot="10800000">
            <a:off x="4869928" y="3868038"/>
            <a:ext cx="1440000" cy="1296000"/>
          </a:xfrm>
          <a:prstGeom prst="triangle">
            <a:avLst>
              <a:gd fmla="val 50000" name="adj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9"/>
          <p:cNvSpPr/>
          <p:nvPr/>
        </p:nvSpPr>
        <p:spPr>
          <a:xfrm>
            <a:off x="2721493" y="3868038"/>
            <a:ext cx="1440000" cy="1296000"/>
          </a:xfrm>
          <a:prstGeom prst="triangle">
            <a:avLst>
              <a:gd fmla="val 50000" name="adj"/>
            </a:avLst>
          </a:prstGeom>
          <a:solidFill>
            <a:srgbClr val="DDDDDD">
              <a:alpha val="72549"/>
            </a:srgbClr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9"/>
          <p:cNvSpPr/>
          <p:nvPr/>
        </p:nvSpPr>
        <p:spPr>
          <a:xfrm>
            <a:off x="4153783" y="3868038"/>
            <a:ext cx="1440000" cy="1296000"/>
          </a:xfrm>
          <a:prstGeom prst="triangle">
            <a:avLst>
              <a:gd fmla="val 50000" name="adj"/>
            </a:avLst>
          </a:prstGeom>
          <a:solidFill>
            <a:srgbClr val="92D050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9"/>
          <p:cNvSpPr/>
          <p:nvPr/>
        </p:nvSpPr>
        <p:spPr>
          <a:xfrm>
            <a:off x="1289203" y="3868038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9"/>
          <p:cNvSpPr/>
          <p:nvPr/>
        </p:nvSpPr>
        <p:spPr>
          <a:xfrm flipH="1" rot="10800000">
            <a:off x="2005348" y="3868038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9"/>
          <p:cNvSpPr/>
          <p:nvPr/>
        </p:nvSpPr>
        <p:spPr>
          <a:xfrm flipH="1" rot="10800000">
            <a:off x="573058" y="3868038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9"/>
          <p:cNvSpPr/>
          <p:nvPr/>
        </p:nvSpPr>
        <p:spPr>
          <a:xfrm flipH="1" rot="10800000">
            <a:off x="-859232" y="3868038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9"/>
          <p:cNvSpPr/>
          <p:nvPr/>
        </p:nvSpPr>
        <p:spPr>
          <a:xfrm>
            <a:off x="-143087" y="3868038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9"/>
          <p:cNvSpPr/>
          <p:nvPr/>
        </p:nvSpPr>
        <p:spPr>
          <a:xfrm>
            <a:off x="6302219" y="2577788"/>
            <a:ext cx="1440000" cy="1296000"/>
          </a:xfrm>
          <a:prstGeom prst="triangle">
            <a:avLst>
              <a:gd fmla="val 50000" name="adj"/>
            </a:avLst>
          </a:prstGeom>
          <a:solidFill>
            <a:srgbClr val="F8F8F8">
              <a:alpha val="29803"/>
            </a:srgbClr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p9"/>
          <p:cNvSpPr/>
          <p:nvPr/>
        </p:nvSpPr>
        <p:spPr>
          <a:xfrm flipH="1" rot="10800000">
            <a:off x="7018364" y="2577788"/>
            <a:ext cx="1440000" cy="1296000"/>
          </a:xfrm>
          <a:prstGeom prst="triangle">
            <a:avLst>
              <a:gd fmla="val 50000" name="adj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9"/>
          <p:cNvSpPr/>
          <p:nvPr/>
        </p:nvSpPr>
        <p:spPr>
          <a:xfrm>
            <a:off x="7734509" y="2577788"/>
            <a:ext cx="1440000" cy="1296000"/>
          </a:xfrm>
          <a:prstGeom prst="triangle">
            <a:avLst>
              <a:gd fmla="val 50000" name="adj"/>
            </a:avLst>
          </a:prstGeom>
          <a:solidFill>
            <a:srgbClr val="F8F8F8">
              <a:alpha val="89803"/>
            </a:srgbClr>
          </a:solidFill>
          <a:ln cap="flat" cmpd="sng" w="12700">
            <a:solidFill>
              <a:srgbClr val="DDDDDD">
                <a:alpha val="69803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9"/>
          <p:cNvSpPr/>
          <p:nvPr/>
        </p:nvSpPr>
        <p:spPr>
          <a:xfrm flipH="1" rot="10800000">
            <a:off x="8450654" y="2577788"/>
            <a:ext cx="1440000" cy="1296000"/>
          </a:xfrm>
          <a:prstGeom prst="triangle">
            <a:avLst>
              <a:gd fmla="val 50000" name="adj"/>
            </a:avLst>
          </a:prstGeom>
          <a:solidFill>
            <a:srgbClr val="F8F8F8">
              <a:alpha val="29803"/>
            </a:srgbClr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p9"/>
          <p:cNvSpPr/>
          <p:nvPr/>
        </p:nvSpPr>
        <p:spPr>
          <a:xfrm flipH="1" rot="10800000">
            <a:off x="5586074" y="2577788"/>
            <a:ext cx="1440000" cy="1296000"/>
          </a:xfrm>
          <a:prstGeom prst="triangle">
            <a:avLst>
              <a:gd fmla="val 50000" name="adj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9"/>
          <p:cNvSpPr/>
          <p:nvPr/>
        </p:nvSpPr>
        <p:spPr>
          <a:xfrm flipH="1" rot="10800000">
            <a:off x="4153784" y="2577788"/>
            <a:ext cx="1440000" cy="1296000"/>
          </a:xfrm>
          <a:prstGeom prst="triangle">
            <a:avLst>
              <a:gd fmla="val 50000" name="adj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p9"/>
          <p:cNvSpPr/>
          <p:nvPr/>
        </p:nvSpPr>
        <p:spPr>
          <a:xfrm>
            <a:off x="4869929" y="2577788"/>
            <a:ext cx="1440000" cy="1296000"/>
          </a:xfrm>
          <a:prstGeom prst="triangle">
            <a:avLst>
              <a:gd fmla="val 50000" name="adj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9"/>
          <p:cNvSpPr/>
          <p:nvPr/>
        </p:nvSpPr>
        <p:spPr>
          <a:xfrm>
            <a:off x="2005349" y="2577788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p9"/>
          <p:cNvSpPr/>
          <p:nvPr/>
        </p:nvSpPr>
        <p:spPr>
          <a:xfrm flipH="1" rot="10800000">
            <a:off x="2721494" y="2577788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p9"/>
          <p:cNvSpPr/>
          <p:nvPr/>
        </p:nvSpPr>
        <p:spPr>
          <a:xfrm flipH="1" rot="10800000">
            <a:off x="1289204" y="2577788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p9"/>
          <p:cNvSpPr/>
          <p:nvPr/>
        </p:nvSpPr>
        <p:spPr>
          <a:xfrm>
            <a:off x="-859231" y="2577788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p9"/>
          <p:cNvSpPr/>
          <p:nvPr/>
        </p:nvSpPr>
        <p:spPr>
          <a:xfrm flipH="1" rot="10800000">
            <a:off x="-143086" y="2577788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p9"/>
          <p:cNvSpPr/>
          <p:nvPr/>
        </p:nvSpPr>
        <p:spPr>
          <a:xfrm>
            <a:off x="573059" y="2577788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9"/>
          <p:cNvSpPr/>
          <p:nvPr/>
        </p:nvSpPr>
        <p:spPr>
          <a:xfrm>
            <a:off x="5586073" y="1290249"/>
            <a:ext cx="1440000" cy="1296000"/>
          </a:xfrm>
          <a:prstGeom prst="triangle">
            <a:avLst>
              <a:gd fmla="val 50000" name="adj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9"/>
          <p:cNvSpPr/>
          <p:nvPr/>
        </p:nvSpPr>
        <p:spPr>
          <a:xfrm flipH="1" rot="10800000">
            <a:off x="6302218" y="1290249"/>
            <a:ext cx="1440000" cy="1296000"/>
          </a:xfrm>
          <a:prstGeom prst="triangle">
            <a:avLst>
              <a:gd fmla="val 50000" name="adj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9"/>
          <p:cNvSpPr/>
          <p:nvPr/>
        </p:nvSpPr>
        <p:spPr>
          <a:xfrm>
            <a:off x="7018363" y="1290249"/>
            <a:ext cx="1440000" cy="1296000"/>
          </a:xfrm>
          <a:prstGeom prst="triangle">
            <a:avLst>
              <a:gd fmla="val 50000" name="adj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9"/>
          <p:cNvSpPr/>
          <p:nvPr/>
        </p:nvSpPr>
        <p:spPr>
          <a:xfrm flipH="1" rot="10800000">
            <a:off x="7734508" y="1290249"/>
            <a:ext cx="1440000" cy="1296000"/>
          </a:xfrm>
          <a:prstGeom prst="triangle">
            <a:avLst>
              <a:gd fmla="val 50000" name="adj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9"/>
          <p:cNvSpPr/>
          <p:nvPr/>
        </p:nvSpPr>
        <p:spPr>
          <a:xfrm>
            <a:off x="8450655" y="1290249"/>
            <a:ext cx="1440000" cy="1296000"/>
          </a:xfrm>
          <a:prstGeom prst="triangle">
            <a:avLst>
              <a:gd fmla="val 50000" name="adj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p9"/>
          <p:cNvSpPr/>
          <p:nvPr/>
        </p:nvSpPr>
        <p:spPr>
          <a:xfrm flipH="1" rot="10800000">
            <a:off x="4869928" y="1290249"/>
            <a:ext cx="1440000" cy="1296000"/>
          </a:xfrm>
          <a:prstGeom prst="triangle">
            <a:avLst>
              <a:gd fmla="val 50000" name="adj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p9"/>
          <p:cNvSpPr/>
          <p:nvPr/>
        </p:nvSpPr>
        <p:spPr>
          <a:xfrm>
            <a:off x="2721493" y="1290249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p9"/>
          <p:cNvSpPr/>
          <p:nvPr/>
        </p:nvSpPr>
        <p:spPr>
          <a:xfrm>
            <a:off x="4153783" y="1290249"/>
            <a:ext cx="1440000" cy="1296000"/>
          </a:xfrm>
          <a:prstGeom prst="triangle">
            <a:avLst>
              <a:gd fmla="val 50000" name="adj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9"/>
          <p:cNvSpPr/>
          <p:nvPr/>
        </p:nvSpPr>
        <p:spPr>
          <a:xfrm>
            <a:off x="1289203" y="1290249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p9"/>
          <p:cNvSpPr/>
          <p:nvPr/>
        </p:nvSpPr>
        <p:spPr>
          <a:xfrm flipH="1" rot="10800000">
            <a:off x="2005348" y="1290249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p9"/>
          <p:cNvSpPr/>
          <p:nvPr/>
        </p:nvSpPr>
        <p:spPr>
          <a:xfrm flipH="1" rot="10800000">
            <a:off x="573058" y="1290249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p9"/>
          <p:cNvSpPr/>
          <p:nvPr/>
        </p:nvSpPr>
        <p:spPr>
          <a:xfrm flipH="1" rot="10800000">
            <a:off x="-859232" y="1290249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" name="Google Shape;180;p9"/>
          <p:cNvSpPr/>
          <p:nvPr/>
        </p:nvSpPr>
        <p:spPr>
          <a:xfrm>
            <a:off x="-143087" y="1290249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Google Shape;181;p9"/>
          <p:cNvSpPr/>
          <p:nvPr/>
        </p:nvSpPr>
        <p:spPr>
          <a:xfrm>
            <a:off x="6302219" y="-6418"/>
            <a:ext cx="1440000" cy="1296000"/>
          </a:xfrm>
          <a:prstGeom prst="triangle">
            <a:avLst>
              <a:gd fmla="val 50000" name="adj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p9"/>
          <p:cNvSpPr/>
          <p:nvPr/>
        </p:nvSpPr>
        <p:spPr>
          <a:xfrm flipH="1" rot="10800000">
            <a:off x="7018364" y="-6418"/>
            <a:ext cx="1440000" cy="1296000"/>
          </a:xfrm>
          <a:prstGeom prst="triangle">
            <a:avLst>
              <a:gd fmla="val 50000" name="adj"/>
            </a:avLst>
          </a:prstGeom>
          <a:solidFill>
            <a:srgbClr val="F8F8F8">
              <a:alpha val="29803"/>
            </a:srgbClr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p9"/>
          <p:cNvSpPr/>
          <p:nvPr/>
        </p:nvSpPr>
        <p:spPr>
          <a:xfrm>
            <a:off x="7734509" y="-6418"/>
            <a:ext cx="1440000" cy="1296000"/>
          </a:xfrm>
          <a:prstGeom prst="triangle">
            <a:avLst>
              <a:gd fmla="val 50000" name="adj"/>
            </a:avLst>
          </a:prstGeom>
          <a:solidFill>
            <a:srgbClr val="FFFFFF">
              <a:alpha val="67058"/>
            </a:srgbClr>
          </a:solidFill>
          <a:ln cap="flat" cmpd="sng" w="12700">
            <a:solidFill>
              <a:srgbClr val="FFFFFF">
                <a:alpha val="8000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9"/>
          <p:cNvSpPr/>
          <p:nvPr/>
        </p:nvSpPr>
        <p:spPr>
          <a:xfrm flipH="1" rot="10800000">
            <a:off x="8450654" y="-6418"/>
            <a:ext cx="1440000" cy="1296000"/>
          </a:xfrm>
          <a:prstGeom prst="triangle">
            <a:avLst>
              <a:gd fmla="val 50000" name="adj"/>
            </a:avLst>
          </a:prstGeom>
          <a:solidFill>
            <a:srgbClr val="FFFFFF">
              <a:alpha val="67058"/>
            </a:srgbClr>
          </a:solidFill>
          <a:ln cap="flat" cmpd="sng" w="12700">
            <a:solidFill>
              <a:srgbClr val="FFFFFF">
                <a:alpha val="8000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p9"/>
          <p:cNvSpPr/>
          <p:nvPr/>
        </p:nvSpPr>
        <p:spPr>
          <a:xfrm flipH="1" rot="10800000">
            <a:off x="5586074" y="-6418"/>
            <a:ext cx="1440000" cy="1296000"/>
          </a:xfrm>
          <a:prstGeom prst="triangle">
            <a:avLst>
              <a:gd fmla="val 50000" name="adj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p9"/>
          <p:cNvSpPr/>
          <p:nvPr/>
        </p:nvSpPr>
        <p:spPr>
          <a:xfrm flipH="1" rot="10800000">
            <a:off x="4153784" y="-6418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9"/>
          <p:cNvSpPr/>
          <p:nvPr/>
        </p:nvSpPr>
        <p:spPr>
          <a:xfrm>
            <a:off x="4869929" y="-6418"/>
            <a:ext cx="1440000" cy="1296000"/>
          </a:xfrm>
          <a:prstGeom prst="triangle">
            <a:avLst>
              <a:gd fmla="val 50000" name="adj"/>
            </a:avLst>
          </a:prstGeom>
          <a:solidFill>
            <a:srgbClr val="FFFFFF">
              <a:alpha val="49803"/>
            </a:srgbClr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p9"/>
          <p:cNvSpPr/>
          <p:nvPr/>
        </p:nvSpPr>
        <p:spPr>
          <a:xfrm>
            <a:off x="2005349" y="-6418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Google Shape;189;p9"/>
          <p:cNvSpPr/>
          <p:nvPr/>
        </p:nvSpPr>
        <p:spPr>
          <a:xfrm flipH="1" rot="10800000">
            <a:off x="2721494" y="-6418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p9"/>
          <p:cNvSpPr/>
          <p:nvPr/>
        </p:nvSpPr>
        <p:spPr>
          <a:xfrm flipH="1" rot="10800000">
            <a:off x="1289204" y="-6418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p9"/>
          <p:cNvSpPr/>
          <p:nvPr/>
        </p:nvSpPr>
        <p:spPr>
          <a:xfrm>
            <a:off x="-859231" y="-6418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p9"/>
          <p:cNvSpPr/>
          <p:nvPr/>
        </p:nvSpPr>
        <p:spPr>
          <a:xfrm flipH="1" rot="10800000">
            <a:off x="-143086" y="-6418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Google Shape;193;p9"/>
          <p:cNvSpPr/>
          <p:nvPr/>
        </p:nvSpPr>
        <p:spPr>
          <a:xfrm>
            <a:off x="573059" y="-6418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Google Shape;194;p9"/>
          <p:cNvSpPr/>
          <p:nvPr/>
        </p:nvSpPr>
        <p:spPr>
          <a:xfrm flipH="1" rot="10800000">
            <a:off x="3437638" y="3868038"/>
            <a:ext cx="1440000" cy="1296000"/>
          </a:xfrm>
          <a:prstGeom prst="triangle">
            <a:avLst>
              <a:gd fmla="val 50000" name="adj"/>
            </a:avLst>
          </a:prstGeom>
          <a:solidFill>
            <a:srgbClr val="DDDDDD">
              <a:alpha val="52156"/>
            </a:srgbClr>
          </a:solidFill>
          <a:ln cap="flat" cmpd="sng" w="12700">
            <a:solidFill>
              <a:srgbClr val="F8F8F8">
                <a:alpha val="6000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p9"/>
          <p:cNvSpPr/>
          <p:nvPr/>
        </p:nvSpPr>
        <p:spPr>
          <a:xfrm>
            <a:off x="3437638" y="2577788"/>
            <a:ext cx="1440000" cy="1296000"/>
          </a:xfrm>
          <a:prstGeom prst="triangle">
            <a:avLst>
              <a:gd fmla="val 50000" name="adj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p9"/>
          <p:cNvSpPr/>
          <p:nvPr/>
        </p:nvSpPr>
        <p:spPr>
          <a:xfrm flipH="1" rot="10800000">
            <a:off x="3437638" y="1290249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p9"/>
          <p:cNvSpPr/>
          <p:nvPr/>
        </p:nvSpPr>
        <p:spPr>
          <a:xfrm>
            <a:off x="3437638" y="-6418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p9"/>
          <p:cNvSpPr/>
          <p:nvPr/>
        </p:nvSpPr>
        <p:spPr>
          <a:xfrm rot="10800000">
            <a:off x="0" y="0"/>
            <a:ext cx="2952328" cy="5143500"/>
          </a:xfrm>
          <a:prstGeom prst="rect">
            <a:avLst/>
          </a:prstGeom>
          <a:gradFill>
            <a:gsLst>
              <a:gs pos="0">
                <a:srgbClr val="4E6A76">
                  <a:alpha val="37647"/>
                </a:srgbClr>
              </a:gs>
              <a:gs pos="50000">
                <a:srgbClr val="C5CDD2">
                  <a:alpha val="0"/>
                </a:srgbClr>
              </a:gs>
              <a:gs pos="100000">
                <a:srgbClr val="E3E6E7">
                  <a:alpha val="0"/>
                </a:srgbClr>
              </a:gs>
            </a:gsLst>
            <a:path path="circle">
              <a:fillToRect l="100%" t="100%"/>
            </a:path>
            <a:tileRect b="-100%" r="-100%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99" name="Google Shape;199;p9"/>
          <p:cNvCxnSpPr/>
          <p:nvPr/>
        </p:nvCxnSpPr>
        <p:spPr>
          <a:xfrm>
            <a:off x="755576" y="2586249"/>
            <a:ext cx="2685917" cy="0"/>
          </a:xfrm>
          <a:prstGeom prst="straightConnector1">
            <a:avLst/>
          </a:prstGeom>
          <a:noFill/>
          <a:ln cap="flat" cmpd="sng" w="25400">
            <a:solidFill>
              <a:srgbClr val="4E6A76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00" name="Google Shape;200;p9"/>
          <p:cNvCxnSpPr/>
          <p:nvPr/>
        </p:nvCxnSpPr>
        <p:spPr>
          <a:xfrm>
            <a:off x="589939" y="2586249"/>
            <a:ext cx="2685917" cy="0"/>
          </a:xfrm>
          <a:prstGeom prst="straightConnector1">
            <a:avLst/>
          </a:prstGeom>
          <a:noFill/>
          <a:ln cap="flat" cmpd="sng" w="25400">
            <a:solidFill>
              <a:srgbClr val="4E6A76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01" name="Google Shape;201;p9"/>
          <p:cNvSpPr txBox="1"/>
          <p:nvPr/>
        </p:nvSpPr>
        <p:spPr>
          <a:xfrm>
            <a:off x="220353" y="1707654"/>
            <a:ext cx="3425105" cy="76944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>
                <a:solidFill>
                  <a:srgbClr val="3D535D"/>
                </a:solidFill>
                <a:latin typeface="Arial Narrow"/>
                <a:ea typeface="Arial Narrow"/>
                <a:cs typeface="Arial Narrow"/>
                <a:sym typeface="Arial Narrow"/>
              </a:rPr>
              <a:t>DMF RANGE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400">
                <a:solidFill>
                  <a:srgbClr val="88DA04"/>
                </a:solidFill>
                <a:latin typeface="Arial Narrow"/>
                <a:ea typeface="Arial Narrow"/>
                <a:cs typeface="Arial Narrow"/>
                <a:sym typeface="Arial Narrow"/>
              </a:rPr>
              <a:t>LEGITIMATE POSITIONING</a:t>
            </a:r>
            <a:endParaRPr b="1" sz="2800">
              <a:solidFill>
                <a:srgbClr val="88DA04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202" name="Google Shape;202;p9"/>
          <p:cNvSpPr txBox="1"/>
          <p:nvPr/>
        </p:nvSpPr>
        <p:spPr>
          <a:xfrm>
            <a:off x="323528" y="2666405"/>
            <a:ext cx="3384375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fr-FR" sz="1600">
                <a:solidFill>
                  <a:srgbClr val="3D535D"/>
                </a:solidFill>
                <a:latin typeface="Arial Narrow"/>
                <a:ea typeface="Arial Narrow"/>
                <a:cs typeface="Arial Narrow"/>
                <a:sym typeface="Arial Narrow"/>
              </a:rPr>
              <a:t>95 years O.E. expertise dedicated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fr-FR" sz="1600">
                <a:solidFill>
                  <a:srgbClr val="3D535D"/>
                </a:solidFill>
                <a:latin typeface="Arial Narrow"/>
                <a:ea typeface="Arial Narrow"/>
                <a:cs typeface="Arial Narrow"/>
                <a:sym typeface="Arial Narrow"/>
              </a:rPr>
              <a:t>to clutch systems</a:t>
            </a:r>
            <a:endParaRPr b="1" i="1" sz="2000">
              <a:solidFill>
                <a:srgbClr val="3D535D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descr="valeo_rgb.jpg" id="203" name="Google Shape;203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44144" y="987574"/>
            <a:ext cx="1555648" cy="80624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ndelain\Documents\E\LOB VT 2015\FullPACK DMF\FullPACK DMF Launch\Logo\VS - Logo FullPACK DMF TM - RGB.png" id="204" name="Google Shape;204;p9"/>
          <p:cNvPicPr preferRelativeResize="0"/>
          <p:nvPr/>
        </p:nvPicPr>
        <p:blipFill rotWithShape="1">
          <a:blip r:embed="rId5">
            <a:alphaModFix/>
          </a:blip>
          <a:srcRect b="30192" l="20759" r="25330" t="20693"/>
          <a:stretch/>
        </p:blipFill>
        <p:spPr>
          <a:xfrm>
            <a:off x="1259632" y="4528311"/>
            <a:ext cx="1072925" cy="61518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:\IMAGE BANK\Transmission Systems\Dual-Mass Flywheel DMF\VS - Transmission Systems FullPACK DMF 837304 001.png" id="205" name="Google Shape;205;p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rot="173770">
            <a:off x="578037" y="3165337"/>
            <a:ext cx="2374615" cy="15833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VS - Transmission Systems Dual Mass Flywheel DMF Inner Damper 836082 009.png" id="211" name="Google Shape;211;p10"/>
          <p:cNvPicPr preferRelativeResize="0"/>
          <p:nvPr/>
        </p:nvPicPr>
        <p:blipFill rotWithShape="1">
          <a:blip r:embed="rId3">
            <a:alphaModFix/>
          </a:blip>
          <a:srcRect b="15466" l="0" r="0" t="0"/>
          <a:stretch/>
        </p:blipFill>
        <p:spPr>
          <a:xfrm>
            <a:off x="0" y="-1"/>
            <a:ext cx="914400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10"/>
          <p:cNvSpPr/>
          <p:nvPr/>
        </p:nvSpPr>
        <p:spPr>
          <a:xfrm>
            <a:off x="0" y="-20538"/>
            <a:ext cx="2267488" cy="2592000"/>
          </a:xfrm>
          <a:prstGeom prst="rect">
            <a:avLst/>
          </a:prstGeom>
          <a:solidFill>
            <a:srgbClr val="FFFFFF"/>
          </a:solidFill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" name="Google Shape;213;p10"/>
          <p:cNvSpPr/>
          <p:nvPr/>
        </p:nvSpPr>
        <p:spPr>
          <a:xfrm>
            <a:off x="4572000" y="2561769"/>
            <a:ext cx="2304256" cy="2581731"/>
          </a:xfrm>
          <a:prstGeom prst="rect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" name="Google Shape;214;p10"/>
          <p:cNvSpPr/>
          <p:nvPr/>
        </p:nvSpPr>
        <p:spPr>
          <a:xfrm>
            <a:off x="2267829" y="-20538"/>
            <a:ext cx="2304000" cy="2592000"/>
          </a:xfrm>
          <a:prstGeom prst="rect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p10"/>
          <p:cNvSpPr/>
          <p:nvPr/>
        </p:nvSpPr>
        <p:spPr>
          <a:xfrm>
            <a:off x="0" y="2572038"/>
            <a:ext cx="2267488" cy="2571462"/>
          </a:xfrm>
          <a:prstGeom prst="rect">
            <a:avLst/>
          </a:prstGeom>
          <a:solidFill>
            <a:srgbClr val="3D535D">
              <a:alpha val="82745"/>
            </a:srgbClr>
          </a:solidFill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RECOGNIZED EXPERT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 clutch systems</a:t>
            </a:r>
            <a:endParaRPr b="1" sz="1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800">
                <a:solidFill>
                  <a:srgbClr val="99CC00"/>
                </a:solidFill>
                <a:latin typeface="Arial"/>
                <a:ea typeface="Arial"/>
                <a:cs typeface="Arial"/>
                <a:sym typeface="Arial"/>
              </a:rPr>
              <a:t>Since 1923</a:t>
            </a:r>
            <a:endParaRPr b="1" sz="2800">
              <a:solidFill>
                <a:srgbClr val="99CC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" name="Google Shape;216;p10"/>
          <p:cNvSpPr/>
          <p:nvPr/>
        </p:nvSpPr>
        <p:spPr>
          <a:xfrm>
            <a:off x="4572170" y="-20538"/>
            <a:ext cx="2304000" cy="2592000"/>
          </a:xfrm>
          <a:prstGeom prst="rect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10"/>
          <p:cNvSpPr/>
          <p:nvPr/>
        </p:nvSpPr>
        <p:spPr>
          <a:xfrm>
            <a:off x="2267744" y="2571750"/>
            <a:ext cx="2304256" cy="2571750"/>
          </a:xfrm>
          <a:prstGeom prst="rect">
            <a:avLst/>
          </a:prstGeom>
          <a:solidFill>
            <a:srgbClr val="3D535D">
              <a:alpha val="82745"/>
            </a:srgbClr>
          </a:solidFill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1600">
                <a:solidFill>
                  <a:srgbClr val="99CC00"/>
                </a:solidFill>
                <a:latin typeface="Arial"/>
                <a:ea typeface="Arial"/>
                <a:cs typeface="Arial"/>
                <a:sym typeface="Arial"/>
              </a:rPr>
              <a:t>O.E. DMF manufacturer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for German, French, Italian, Asian and American car applications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" name="Google Shape;218;p10"/>
          <p:cNvSpPr/>
          <p:nvPr/>
        </p:nvSpPr>
        <p:spPr>
          <a:xfrm>
            <a:off x="6876256" y="-20538"/>
            <a:ext cx="2267744" cy="2592288"/>
          </a:xfrm>
          <a:prstGeom prst="rect">
            <a:avLst/>
          </a:prstGeom>
          <a:solidFill>
            <a:srgbClr val="FFFFFF"/>
          </a:solidFill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Valeo produces DMF in its O.E. plants in Italy, Spain, Turkey, Korea and China</a:t>
            </a:r>
            <a:endParaRPr/>
          </a:p>
        </p:txBody>
      </p:sp>
      <p:sp>
        <p:nvSpPr>
          <p:cNvPr id="219" name="Google Shape;219;p10"/>
          <p:cNvSpPr/>
          <p:nvPr/>
        </p:nvSpPr>
        <p:spPr>
          <a:xfrm>
            <a:off x="6876512" y="2561769"/>
            <a:ext cx="2267488" cy="2581731"/>
          </a:xfrm>
          <a:prstGeom prst="rect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p10"/>
          <p:cNvSpPr/>
          <p:nvPr/>
        </p:nvSpPr>
        <p:spPr>
          <a:xfrm>
            <a:off x="6877272" y="2571750"/>
            <a:ext cx="2267744" cy="2571750"/>
          </a:xfrm>
          <a:prstGeom prst="rect">
            <a:avLst/>
          </a:prstGeom>
          <a:solidFill>
            <a:srgbClr val="88DA04"/>
          </a:solidFill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DMF innovator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Valeo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VBlade</a:t>
            </a:r>
            <a:r>
              <a:rPr b="1" baseline="30000" lang="fr-FR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TM</a:t>
            </a:r>
            <a:r>
              <a:rPr b="1" lang="fr-FR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DMF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fr-FR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More than 80 patents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https://www.valeo.com/wp-content/uploads/2016/11/blade_damper-388x388.png" id="221" name="Google Shape;221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96336" y="3651870"/>
            <a:ext cx="1008112" cy="10081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ile:Flag of Germany.svg" id="222" name="Google Shape;222;p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942426" y="3075806"/>
            <a:ext cx="413550" cy="288032"/>
          </a:xfrm>
          <a:prstGeom prst="roundRect">
            <a:avLst>
              <a:gd fmla="val 16667" name="adj"/>
            </a:avLst>
          </a:prstGeom>
          <a:noFill/>
          <a:ln>
            <a:noFill/>
          </a:ln>
          <a:effectLst>
            <a:outerShdw blurRad="76200" rotWithShape="0" algn="tl" dir="7800000" dist="38100">
              <a:srgbClr val="000000">
                <a:alpha val="40000"/>
              </a:srgbClr>
            </a:outerShdw>
          </a:effectLst>
        </p:spPr>
      </p:pic>
      <p:pic>
        <p:nvPicPr>
          <p:cNvPr descr="File:Flag of France.svg" id="223" name="Google Shape;223;p1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275856" y="2859782"/>
            <a:ext cx="414023" cy="279530"/>
          </a:xfrm>
          <a:prstGeom prst="roundRect">
            <a:avLst>
              <a:gd fmla="val 16667" name="adj"/>
            </a:avLst>
          </a:prstGeom>
          <a:noFill/>
          <a:ln>
            <a:noFill/>
          </a:ln>
          <a:effectLst>
            <a:outerShdw blurRad="76200" rotWithShape="0" algn="tl" dir="7800000" dist="38100">
              <a:srgbClr val="000000">
                <a:alpha val="40000"/>
              </a:srgbClr>
            </a:outerShdw>
          </a:effectLst>
        </p:spPr>
      </p:pic>
      <p:pic>
        <p:nvPicPr>
          <p:cNvPr descr="File:Flag of Italy.svg" id="224" name="Google Shape;224;p1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483768" y="3075805"/>
            <a:ext cx="428123" cy="289047"/>
          </a:xfrm>
          <a:prstGeom prst="roundRect">
            <a:avLst>
              <a:gd fmla="val 28883" name="adj"/>
            </a:avLst>
          </a:prstGeom>
          <a:noFill/>
          <a:ln>
            <a:noFill/>
          </a:ln>
          <a:effectLst>
            <a:outerShdw blurRad="76200" rotWithShape="0" algn="tl" dir="7800000" dist="38100">
              <a:srgbClr val="000000">
                <a:alpha val="40000"/>
              </a:srgbClr>
            </a:outerShdw>
          </a:effectLst>
        </p:spPr>
      </p:pic>
      <p:pic>
        <p:nvPicPr>
          <p:cNvPr descr="Image result for drapeau usa" id="225" name="Google Shape;225;p10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2843808" y="4443958"/>
            <a:ext cx="445169" cy="306417"/>
          </a:xfrm>
          <a:prstGeom prst="roundRect">
            <a:avLst>
              <a:gd fmla="val 16667" name="adj"/>
            </a:avLst>
          </a:prstGeom>
          <a:noFill/>
          <a:ln>
            <a:noFill/>
          </a:ln>
          <a:effectLst>
            <a:outerShdw blurRad="76200" rotWithShape="0" algn="tl" dir="7800000" dist="38100">
              <a:srgbClr val="000000">
                <a:alpha val="40000"/>
              </a:srgbClr>
            </a:outerShdw>
          </a:effectLst>
        </p:spPr>
      </p:pic>
      <p:pic>
        <p:nvPicPr>
          <p:cNvPr descr="Image result for drapeau corée du sud" id="226" name="Google Shape;226;p10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3707904" y="4456591"/>
            <a:ext cx="440676" cy="293784"/>
          </a:xfrm>
          <a:prstGeom prst="roundRect">
            <a:avLst>
              <a:gd fmla="val 16667" name="adj"/>
            </a:avLst>
          </a:prstGeom>
          <a:noFill/>
          <a:ln>
            <a:noFill/>
          </a:ln>
          <a:effectLst>
            <a:outerShdw blurRad="76200" rotWithShape="0" algn="tl" dir="7800000" dist="38100">
              <a:srgbClr val="000000">
                <a:alpha val="40000"/>
              </a:srgbClr>
            </a:outerShdw>
          </a:effectLst>
        </p:spPr>
      </p:pic>
      <p:pic>
        <p:nvPicPr>
          <p:cNvPr descr="C:\Users\ndelain\Documents\E\LOB VT 2015\FullPACK DMF\FullPACK DMF Launch\Logo\VS - Logo FullPACK DMF TM - RGB.png" id="227" name="Google Shape;227;p10"/>
          <p:cNvPicPr preferRelativeResize="0"/>
          <p:nvPr/>
        </p:nvPicPr>
        <p:blipFill rotWithShape="1">
          <a:blip r:embed="rId10">
            <a:alphaModFix/>
          </a:blip>
          <a:srcRect b="30192" l="20759" r="25330" t="20693"/>
          <a:stretch/>
        </p:blipFill>
        <p:spPr>
          <a:xfrm>
            <a:off x="611560" y="1923678"/>
            <a:ext cx="1072925" cy="61518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10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7668343" y="123478"/>
            <a:ext cx="803089" cy="792088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10"/>
          <p:cNvSpPr/>
          <p:nvPr/>
        </p:nvSpPr>
        <p:spPr>
          <a:xfrm rot="10800000">
            <a:off x="-36512" y="-51470"/>
            <a:ext cx="2952328" cy="5143500"/>
          </a:xfrm>
          <a:prstGeom prst="rect">
            <a:avLst/>
          </a:prstGeom>
          <a:gradFill>
            <a:gsLst>
              <a:gs pos="0">
                <a:srgbClr val="4E6A76">
                  <a:alpha val="28627"/>
                </a:srgbClr>
              </a:gs>
              <a:gs pos="32000">
                <a:srgbClr val="C5CDD2">
                  <a:alpha val="0"/>
                </a:srgbClr>
              </a:gs>
              <a:gs pos="100000">
                <a:srgbClr val="E3E6E7">
                  <a:alpha val="0"/>
                </a:srgbClr>
              </a:gs>
            </a:gsLst>
            <a:path path="circle">
              <a:fillToRect l="100%" t="100%"/>
            </a:path>
            <a:tileRect b="-100%" r="-100%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L:\IMAGE BANK\Transmission Systems\Dual-Mass Flywheel DMF\VS - Transmission Systems FullPACK DMF 837304 001.png" id="230" name="Google Shape;230;p10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 rot="173770">
            <a:off x="211239" y="748166"/>
            <a:ext cx="1957672" cy="1305375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p10"/>
          <p:cNvSpPr/>
          <p:nvPr/>
        </p:nvSpPr>
        <p:spPr>
          <a:xfrm>
            <a:off x="34192" y="555526"/>
            <a:ext cx="2223878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000">
                <a:solidFill>
                  <a:srgbClr val="3D535D"/>
                </a:solidFill>
                <a:latin typeface="Arial"/>
                <a:ea typeface="Arial"/>
                <a:cs typeface="Arial"/>
                <a:sym typeface="Arial"/>
              </a:rPr>
              <a:t>FullPACK DMF</a:t>
            </a:r>
            <a:r>
              <a:rPr b="1" baseline="30000" lang="fr-FR" sz="2000">
                <a:solidFill>
                  <a:srgbClr val="3D535D"/>
                </a:solidFill>
                <a:latin typeface="Arial"/>
                <a:ea typeface="Arial"/>
                <a:cs typeface="Arial"/>
                <a:sym typeface="Arial"/>
              </a:rPr>
              <a:t>TM</a:t>
            </a:r>
            <a:endParaRPr b="1" baseline="30000" sz="2000">
              <a:solidFill>
                <a:srgbClr val="3D535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valeo_rgb.jpg" id="232" name="Google Shape;232;p10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611560" y="51470"/>
            <a:ext cx="1068740" cy="5538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uto-repair-vancouver-wa.jpg" id="238" name="Google Shape;238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37837" y="0"/>
            <a:ext cx="7706163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Google Shape;239;p11"/>
          <p:cNvSpPr/>
          <p:nvPr/>
        </p:nvSpPr>
        <p:spPr>
          <a:xfrm>
            <a:off x="5586073" y="3868038"/>
            <a:ext cx="1440000" cy="1296000"/>
          </a:xfrm>
          <a:prstGeom prst="triangle">
            <a:avLst>
              <a:gd fmla="val 50000" name="adj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" name="Google Shape;240;p11"/>
          <p:cNvSpPr/>
          <p:nvPr/>
        </p:nvSpPr>
        <p:spPr>
          <a:xfrm flipH="1" rot="10800000">
            <a:off x="6302218" y="3868038"/>
            <a:ext cx="1440000" cy="1296000"/>
          </a:xfrm>
          <a:prstGeom prst="triangle">
            <a:avLst>
              <a:gd fmla="val 50000" name="adj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" name="Google Shape;241;p11"/>
          <p:cNvSpPr/>
          <p:nvPr/>
        </p:nvSpPr>
        <p:spPr>
          <a:xfrm>
            <a:off x="7018363" y="3868038"/>
            <a:ext cx="1440000" cy="1296000"/>
          </a:xfrm>
          <a:prstGeom prst="triangle">
            <a:avLst>
              <a:gd fmla="val 50000" name="adj"/>
            </a:avLst>
          </a:prstGeom>
          <a:solidFill>
            <a:srgbClr val="FFFFFF">
              <a:alpha val="49803"/>
            </a:srgbClr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" name="Google Shape;242;p11"/>
          <p:cNvSpPr/>
          <p:nvPr/>
        </p:nvSpPr>
        <p:spPr>
          <a:xfrm flipH="1" rot="10800000">
            <a:off x="7734508" y="3868038"/>
            <a:ext cx="1440000" cy="1296000"/>
          </a:xfrm>
          <a:prstGeom prst="triangle">
            <a:avLst>
              <a:gd fmla="val 50000" name="adj"/>
            </a:avLst>
          </a:prstGeom>
          <a:solidFill>
            <a:srgbClr val="F8F8F8">
              <a:alpha val="29803"/>
            </a:srgbClr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" name="Google Shape;243;p11"/>
          <p:cNvSpPr/>
          <p:nvPr/>
        </p:nvSpPr>
        <p:spPr>
          <a:xfrm>
            <a:off x="8450655" y="3868038"/>
            <a:ext cx="1440000" cy="1296000"/>
          </a:xfrm>
          <a:prstGeom prst="triangle">
            <a:avLst>
              <a:gd fmla="val 50000" name="adj"/>
            </a:avLst>
          </a:prstGeom>
          <a:solidFill>
            <a:srgbClr val="DDDDDD">
              <a:alpha val="52156"/>
            </a:srgbClr>
          </a:solidFill>
          <a:ln cap="flat" cmpd="sng" w="12700">
            <a:solidFill>
              <a:srgbClr val="F8F8F8">
                <a:alpha val="6000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" name="Google Shape;244;p11"/>
          <p:cNvSpPr/>
          <p:nvPr/>
        </p:nvSpPr>
        <p:spPr>
          <a:xfrm flipH="1" rot="10800000">
            <a:off x="4869928" y="3868038"/>
            <a:ext cx="1440000" cy="1296000"/>
          </a:xfrm>
          <a:prstGeom prst="triangle">
            <a:avLst>
              <a:gd fmla="val 50000" name="adj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5" name="Google Shape;245;p11"/>
          <p:cNvSpPr/>
          <p:nvPr/>
        </p:nvSpPr>
        <p:spPr>
          <a:xfrm>
            <a:off x="2721493" y="3868038"/>
            <a:ext cx="1440000" cy="1296000"/>
          </a:xfrm>
          <a:prstGeom prst="triangle">
            <a:avLst>
              <a:gd fmla="val 50000" name="adj"/>
            </a:avLst>
          </a:prstGeom>
          <a:solidFill>
            <a:srgbClr val="DDDDDD">
              <a:alpha val="72549"/>
            </a:srgbClr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6" name="Google Shape;246;p11"/>
          <p:cNvSpPr/>
          <p:nvPr/>
        </p:nvSpPr>
        <p:spPr>
          <a:xfrm>
            <a:off x="4153783" y="3868038"/>
            <a:ext cx="1440000" cy="1296000"/>
          </a:xfrm>
          <a:prstGeom prst="triangle">
            <a:avLst>
              <a:gd fmla="val 50000" name="adj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7" name="Google Shape;247;p11"/>
          <p:cNvSpPr/>
          <p:nvPr/>
        </p:nvSpPr>
        <p:spPr>
          <a:xfrm>
            <a:off x="1289203" y="3868038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8" name="Google Shape;248;p11"/>
          <p:cNvSpPr/>
          <p:nvPr/>
        </p:nvSpPr>
        <p:spPr>
          <a:xfrm flipH="1" rot="10800000">
            <a:off x="2005348" y="3868038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9" name="Google Shape;249;p11"/>
          <p:cNvSpPr/>
          <p:nvPr/>
        </p:nvSpPr>
        <p:spPr>
          <a:xfrm flipH="1" rot="10800000">
            <a:off x="573058" y="3868038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0" name="Google Shape;250;p11"/>
          <p:cNvSpPr/>
          <p:nvPr/>
        </p:nvSpPr>
        <p:spPr>
          <a:xfrm flipH="1" rot="10800000">
            <a:off x="-859232" y="3868038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1" name="Google Shape;251;p11"/>
          <p:cNvSpPr/>
          <p:nvPr/>
        </p:nvSpPr>
        <p:spPr>
          <a:xfrm>
            <a:off x="-143087" y="3868038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2" name="Google Shape;252;p11"/>
          <p:cNvSpPr/>
          <p:nvPr/>
        </p:nvSpPr>
        <p:spPr>
          <a:xfrm>
            <a:off x="6302219" y="2577788"/>
            <a:ext cx="1440000" cy="1296000"/>
          </a:xfrm>
          <a:prstGeom prst="triangle">
            <a:avLst>
              <a:gd fmla="val 50000" name="adj"/>
            </a:avLst>
          </a:prstGeom>
          <a:solidFill>
            <a:srgbClr val="F8F8F8">
              <a:alpha val="29803"/>
            </a:srgbClr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3" name="Google Shape;253;p11"/>
          <p:cNvSpPr/>
          <p:nvPr/>
        </p:nvSpPr>
        <p:spPr>
          <a:xfrm flipH="1" rot="10800000">
            <a:off x="7018364" y="2577788"/>
            <a:ext cx="1440000" cy="1296000"/>
          </a:xfrm>
          <a:prstGeom prst="triangle">
            <a:avLst>
              <a:gd fmla="val 50000" name="adj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4" name="Google Shape;254;p11"/>
          <p:cNvSpPr/>
          <p:nvPr/>
        </p:nvSpPr>
        <p:spPr>
          <a:xfrm>
            <a:off x="7734509" y="2577788"/>
            <a:ext cx="1440000" cy="1296000"/>
          </a:xfrm>
          <a:prstGeom prst="triangle">
            <a:avLst>
              <a:gd fmla="val 50000" name="adj"/>
            </a:avLst>
          </a:prstGeom>
          <a:solidFill>
            <a:srgbClr val="F8F8F8">
              <a:alpha val="89803"/>
            </a:srgbClr>
          </a:solidFill>
          <a:ln cap="flat" cmpd="sng" w="12700">
            <a:solidFill>
              <a:srgbClr val="DDDDDD">
                <a:alpha val="69803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5" name="Google Shape;255;p11"/>
          <p:cNvSpPr/>
          <p:nvPr/>
        </p:nvSpPr>
        <p:spPr>
          <a:xfrm flipH="1" rot="10800000">
            <a:off x="8450654" y="2577788"/>
            <a:ext cx="1440000" cy="1296000"/>
          </a:xfrm>
          <a:prstGeom prst="triangle">
            <a:avLst>
              <a:gd fmla="val 50000" name="adj"/>
            </a:avLst>
          </a:prstGeom>
          <a:solidFill>
            <a:srgbClr val="F8F8F8">
              <a:alpha val="29803"/>
            </a:srgbClr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6" name="Google Shape;256;p11"/>
          <p:cNvSpPr/>
          <p:nvPr/>
        </p:nvSpPr>
        <p:spPr>
          <a:xfrm flipH="1" rot="10800000">
            <a:off x="5586074" y="2577788"/>
            <a:ext cx="1440000" cy="1296000"/>
          </a:xfrm>
          <a:prstGeom prst="triangle">
            <a:avLst>
              <a:gd fmla="val 50000" name="adj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7" name="Google Shape;257;p11"/>
          <p:cNvSpPr/>
          <p:nvPr/>
        </p:nvSpPr>
        <p:spPr>
          <a:xfrm flipH="1" rot="10800000">
            <a:off x="4153784" y="2577788"/>
            <a:ext cx="1440000" cy="1296000"/>
          </a:xfrm>
          <a:prstGeom prst="triangle">
            <a:avLst>
              <a:gd fmla="val 50000" name="adj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8" name="Google Shape;258;p11"/>
          <p:cNvSpPr/>
          <p:nvPr/>
        </p:nvSpPr>
        <p:spPr>
          <a:xfrm>
            <a:off x="4869929" y="2577788"/>
            <a:ext cx="1440000" cy="1296000"/>
          </a:xfrm>
          <a:prstGeom prst="triangle">
            <a:avLst>
              <a:gd fmla="val 50000" name="adj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9" name="Google Shape;259;p11"/>
          <p:cNvSpPr/>
          <p:nvPr/>
        </p:nvSpPr>
        <p:spPr>
          <a:xfrm>
            <a:off x="2005349" y="2577788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0" name="Google Shape;260;p11"/>
          <p:cNvSpPr/>
          <p:nvPr/>
        </p:nvSpPr>
        <p:spPr>
          <a:xfrm flipH="1" rot="10800000">
            <a:off x="2721494" y="2577788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1" name="Google Shape;261;p11"/>
          <p:cNvSpPr/>
          <p:nvPr/>
        </p:nvSpPr>
        <p:spPr>
          <a:xfrm flipH="1" rot="10800000">
            <a:off x="1289204" y="2577788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2" name="Google Shape;262;p11"/>
          <p:cNvSpPr/>
          <p:nvPr/>
        </p:nvSpPr>
        <p:spPr>
          <a:xfrm>
            <a:off x="-859231" y="2577788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3" name="Google Shape;263;p11"/>
          <p:cNvSpPr/>
          <p:nvPr/>
        </p:nvSpPr>
        <p:spPr>
          <a:xfrm flipH="1" rot="10800000">
            <a:off x="-143086" y="2577788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4" name="Google Shape;264;p11"/>
          <p:cNvSpPr/>
          <p:nvPr/>
        </p:nvSpPr>
        <p:spPr>
          <a:xfrm>
            <a:off x="573059" y="2577788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5" name="Google Shape;265;p11"/>
          <p:cNvSpPr/>
          <p:nvPr/>
        </p:nvSpPr>
        <p:spPr>
          <a:xfrm>
            <a:off x="5586073" y="1290249"/>
            <a:ext cx="1440000" cy="1296000"/>
          </a:xfrm>
          <a:prstGeom prst="triangle">
            <a:avLst>
              <a:gd fmla="val 50000" name="adj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6" name="Google Shape;266;p11"/>
          <p:cNvSpPr/>
          <p:nvPr/>
        </p:nvSpPr>
        <p:spPr>
          <a:xfrm flipH="1" rot="10800000">
            <a:off x="6302218" y="1290249"/>
            <a:ext cx="1440000" cy="1296000"/>
          </a:xfrm>
          <a:prstGeom prst="triangle">
            <a:avLst>
              <a:gd fmla="val 50000" name="adj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7" name="Google Shape;267;p11"/>
          <p:cNvSpPr/>
          <p:nvPr/>
        </p:nvSpPr>
        <p:spPr>
          <a:xfrm>
            <a:off x="7018363" y="1290249"/>
            <a:ext cx="1440000" cy="1296000"/>
          </a:xfrm>
          <a:prstGeom prst="triangle">
            <a:avLst>
              <a:gd fmla="val 50000" name="adj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8" name="Google Shape;268;p11"/>
          <p:cNvSpPr/>
          <p:nvPr/>
        </p:nvSpPr>
        <p:spPr>
          <a:xfrm flipH="1" rot="10800000">
            <a:off x="7734508" y="1290249"/>
            <a:ext cx="1440000" cy="1296000"/>
          </a:xfrm>
          <a:prstGeom prst="triangle">
            <a:avLst>
              <a:gd fmla="val 50000" name="adj"/>
            </a:avLst>
          </a:prstGeom>
          <a:solidFill>
            <a:srgbClr val="99CC00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9" name="Google Shape;269;p11"/>
          <p:cNvSpPr/>
          <p:nvPr/>
        </p:nvSpPr>
        <p:spPr>
          <a:xfrm>
            <a:off x="8450655" y="1290249"/>
            <a:ext cx="1440000" cy="1296000"/>
          </a:xfrm>
          <a:prstGeom prst="triangle">
            <a:avLst>
              <a:gd fmla="val 50000" name="adj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0" name="Google Shape;270;p11"/>
          <p:cNvSpPr/>
          <p:nvPr/>
        </p:nvSpPr>
        <p:spPr>
          <a:xfrm flipH="1" rot="10800000">
            <a:off x="4869928" y="1290249"/>
            <a:ext cx="1440000" cy="1296000"/>
          </a:xfrm>
          <a:prstGeom prst="triangle">
            <a:avLst>
              <a:gd fmla="val 50000" name="adj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1" name="Google Shape;271;p11"/>
          <p:cNvSpPr/>
          <p:nvPr/>
        </p:nvSpPr>
        <p:spPr>
          <a:xfrm>
            <a:off x="2721493" y="1290249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2" name="Google Shape;272;p11"/>
          <p:cNvSpPr/>
          <p:nvPr/>
        </p:nvSpPr>
        <p:spPr>
          <a:xfrm>
            <a:off x="4153783" y="1290249"/>
            <a:ext cx="1440000" cy="1296000"/>
          </a:xfrm>
          <a:prstGeom prst="triangle">
            <a:avLst>
              <a:gd fmla="val 50000" name="adj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3" name="Google Shape;273;p11"/>
          <p:cNvSpPr/>
          <p:nvPr/>
        </p:nvSpPr>
        <p:spPr>
          <a:xfrm>
            <a:off x="1289203" y="1290249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4" name="Google Shape;274;p11"/>
          <p:cNvSpPr/>
          <p:nvPr/>
        </p:nvSpPr>
        <p:spPr>
          <a:xfrm flipH="1" rot="10800000">
            <a:off x="2005348" y="1290249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" name="Google Shape;275;p11"/>
          <p:cNvSpPr/>
          <p:nvPr/>
        </p:nvSpPr>
        <p:spPr>
          <a:xfrm flipH="1" rot="10800000">
            <a:off x="573058" y="1290249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6" name="Google Shape;276;p11"/>
          <p:cNvSpPr/>
          <p:nvPr/>
        </p:nvSpPr>
        <p:spPr>
          <a:xfrm flipH="1" rot="10800000">
            <a:off x="-859232" y="1290249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7" name="Google Shape;277;p11"/>
          <p:cNvSpPr/>
          <p:nvPr/>
        </p:nvSpPr>
        <p:spPr>
          <a:xfrm>
            <a:off x="-143087" y="1290249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8" name="Google Shape;278;p11"/>
          <p:cNvSpPr/>
          <p:nvPr/>
        </p:nvSpPr>
        <p:spPr>
          <a:xfrm>
            <a:off x="6302219" y="-6418"/>
            <a:ext cx="1440000" cy="1296000"/>
          </a:xfrm>
          <a:prstGeom prst="triangle">
            <a:avLst>
              <a:gd fmla="val 50000" name="adj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9" name="Google Shape;279;p11"/>
          <p:cNvSpPr/>
          <p:nvPr/>
        </p:nvSpPr>
        <p:spPr>
          <a:xfrm flipH="1" rot="10800000">
            <a:off x="7018364" y="-6418"/>
            <a:ext cx="1440000" cy="1296000"/>
          </a:xfrm>
          <a:prstGeom prst="triangle">
            <a:avLst>
              <a:gd fmla="val 50000" name="adj"/>
            </a:avLst>
          </a:prstGeom>
          <a:solidFill>
            <a:srgbClr val="F8F8F8">
              <a:alpha val="29803"/>
            </a:srgbClr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0" name="Google Shape;280;p11"/>
          <p:cNvSpPr/>
          <p:nvPr/>
        </p:nvSpPr>
        <p:spPr>
          <a:xfrm>
            <a:off x="7734509" y="-6418"/>
            <a:ext cx="1440000" cy="1296000"/>
          </a:xfrm>
          <a:prstGeom prst="triangle">
            <a:avLst>
              <a:gd fmla="val 50000" name="adj"/>
            </a:avLst>
          </a:prstGeom>
          <a:solidFill>
            <a:srgbClr val="FFFFFF">
              <a:alpha val="67058"/>
            </a:srgbClr>
          </a:solidFill>
          <a:ln cap="flat" cmpd="sng" w="12700">
            <a:solidFill>
              <a:srgbClr val="FFFFFF">
                <a:alpha val="8000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1" name="Google Shape;281;p11"/>
          <p:cNvSpPr/>
          <p:nvPr/>
        </p:nvSpPr>
        <p:spPr>
          <a:xfrm flipH="1" rot="10800000">
            <a:off x="8450654" y="-6418"/>
            <a:ext cx="1440000" cy="1296000"/>
          </a:xfrm>
          <a:prstGeom prst="triangle">
            <a:avLst>
              <a:gd fmla="val 50000" name="adj"/>
            </a:avLst>
          </a:prstGeom>
          <a:solidFill>
            <a:srgbClr val="FFFFFF">
              <a:alpha val="67058"/>
            </a:srgbClr>
          </a:solidFill>
          <a:ln cap="flat" cmpd="sng" w="12700">
            <a:solidFill>
              <a:srgbClr val="FFFFFF">
                <a:alpha val="8000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2" name="Google Shape;282;p11"/>
          <p:cNvSpPr/>
          <p:nvPr/>
        </p:nvSpPr>
        <p:spPr>
          <a:xfrm flipH="1" rot="10800000">
            <a:off x="5586074" y="-6418"/>
            <a:ext cx="1440000" cy="1296000"/>
          </a:xfrm>
          <a:prstGeom prst="triangle">
            <a:avLst>
              <a:gd fmla="val 50000" name="adj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3" name="Google Shape;283;p11"/>
          <p:cNvSpPr/>
          <p:nvPr/>
        </p:nvSpPr>
        <p:spPr>
          <a:xfrm flipH="1" rot="10800000">
            <a:off x="4153784" y="-6418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4" name="Google Shape;284;p11"/>
          <p:cNvSpPr/>
          <p:nvPr/>
        </p:nvSpPr>
        <p:spPr>
          <a:xfrm>
            <a:off x="4869929" y="-6418"/>
            <a:ext cx="1440000" cy="1296000"/>
          </a:xfrm>
          <a:prstGeom prst="triangle">
            <a:avLst>
              <a:gd fmla="val 50000" name="adj"/>
            </a:avLst>
          </a:prstGeom>
          <a:solidFill>
            <a:srgbClr val="FFFFFF">
              <a:alpha val="49803"/>
            </a:srgbClr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5" name="Google Shape;285;p11"/>
          <p:cNvSpPr/>
          <p:nvPr/>
        </p:nvSpPr>
        <p:spPr>
          <a:xfrm>
            <a:off x="2005349" y="-6418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6" name="Google Shape;286;p11"/>
          <p:cNvSpPr/>
          <p:nvPr/>
        </p:nvSpPr>
        <p:spPr>
          <a:xfrm flipH="1" rot="10800000">
            <a:off x="2721494" y="-6418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7" name="Google Shape;287;p11"/>
          <p:cNvSpPr/>
          <p:nvPr/>
        </p:nvSpPr>
        <p:spPr>
          <a:xfrm flipH="1" rot="10800000">
            <a:off x="1289204" y="-6418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8" name="Google Shape;288;p11"/>
          <p:cNvSpPr/>
          <p:nvPr/>
        </p:nvSpPr>
        <p:spPr>
          <a:xfrm>
            <a:off x="-859231" y="-6418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9" name="Google Shape;289;p11"/>
          <p:cNvSpPr/>
          <p:nvPr/>
        </p:nvSpPr>
        <p:spPr>
          <a:xfrm flipH="1" rot="10800000">
            <a:off x="-143086" y="-6418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0" name="Google Shape;290;p11"/>
          <p:cNvSpPr/>
          <p:nvPr/>
        </p:nvSpPr>
        <p:spPr>
          <a:xfrm>
            <a:off x="573059" y="-6418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1" name="Google Shape;291;p11"/>
          <p:cNvSpPr/>
          <p:nvPr/>
        </p:nvSpPr>
        <p:spPr>
          <a:xfrm flipH="1" rot="10800000">
            <a:off x="3437638" y="3868038"/>
            <a:ext cx="1440000" cy="1296000"/>
          </a:xfrm>
          <a:prstGeom prst="triangle">
            <a:avLst>
              <a:gd fmla="val 50000" name="adj"/>
            </a:avLst>
          </a:prstGeom>
          <a:solidFill>
            <a:srgbClr val="DDDDDD">
              <a:alpha val="52156"/>
            </a:srgbClr>
          </a:solidFill>
          <a:ln cap="flat" cmpd="sng" w="12700">
            <a:solidFill>
              <a:srgbClr val="F8F8F8">
                <a:alpha val="6000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2" name="Google Shape;292;p11"/>
          <p:cNvSpPr/>
          <p:nvPr/>
        </p:nvSpPr>
        <p:spPr>
          <a:xfrm>
            <a:off x="3437638" y="2577788"/>
            <a:ext cx="1440000" cy="1296000"/>
          </a:xfrm>
          <a:prstGeom prst="triangle">
            <a:avLst>
              <a:gd fmla="val 50000" name="adj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3" name="Google Shape;293;p11"/>
          <p:cNvSpPr/>
          <p:nvPr/>
        </p:nvSpPr>
        <p:spPr>
          <a:xfrm flipH="1" rot="10800000">
            <a:off x="3437638" y="1290249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4" name="Google Shape;294;p11"/>
          <p:cNvSpPr/>
          <p:nvPr/>
        </p:nvSpPr>
        <p:spPr>
          <a:xfrm>
            <a:off x="3437638" y="-6418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5" name="Google Shape;295;p11"/>
          <p:cNvSpPr/>
          <p:nvPr/>
        </p:nvSpPr>
        <p:spPr>
          <a:xfrm rot="10800000">
            <a:off x="0" y="0"/>
            <a:ext cx="2952328" cy="5143500"/>
          </a:xfrm>
          <a:prstGeom prst="rect">
            <a:avLst/>
          </a:prstGeom>
          <a:gradFill>
            <a:gsLst>
              <a:gs pos="0">
                <a:srgbClr val="4E6A76">
                  <a:alpha val="37647"/>
                </a:srgbClr>
              </a:gs>
              <a:gs pos="50000">
                <a:srgbClr val="C5CDD2">
                  <a:alpha val="0"/>
                </a:srgbClr>
              </a:gs>
              <a:gs pos="100000">
                <a:srgbClr val="E3E6E7">
                  <a:alpha val="0"/>
                </a:srgbClr>
              </a:gs>
            </a:gsLst>
            <a:path path="circle">
              <a:fillToRect l="100%" t="100%"/>
            </a:path>
            <a:tileRect b="-100%" r="-100%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96" name="Google Shape;296;p11"/>
          <p:cNvCxnSpPr/>
          <p:nvPr/>
        </p:nvCxnSpPr>
        <p:spPr>
          <a:xfrm>
            <a:off x="755576" y="2586249"/>
            <a:ext cx="2685917" cy="0"/>
          </a:xfrm>
          <a:prstGeom prst="straightConnector1">
            <a:avLst/>
          </a:prstGeom>
          <a:noFill/>
          <a:ln cap="flat" cmpd="sng" w="25400">
            <a:solidFill>
              <a:srgbClr val="4E6A76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97" name="Google Shape;297;p11"/>
          <p:cNvCxnSpPr/>
          <p:nvPr/>
        </p:nvCxnSpPr>
        <p:spPr>
          <a:xfrm>
            <a:off x="589939" y="2586249"/>
            <a:ext cx="2685917" cy="0"/>
          </a:xfrm>
          <a:prstGeom prst="straightConnector1">
            <a:avLst/>
          </a:prstGeom>
          <a:noFill/>
          <a:ln cap="flat" cmpd="sng" w="25400">
            <a:solidFill>
              <a:srgbClr val="4E6A76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98" name="Google Shape;298;p11"/>
          <p:cNvSpPr txBox="1"/>
          <p:nvPr/>
        </p:nvSpPr>
        <p:spPr>
          <a:xfrm>
            <a:off x="426112" y="1707654"/>
            <a:ext cx="3013582" cy="76944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>
                <a:solidFill>
                  <a:srgbClr val="3D535D"/>
                </a:solidFill>
                <a:latin typeface="Arial Narrow"/>
                <a:ea typeface="Arial Narrow"/>
                <a:cs typeface="Arial Narrow"/>
                <a:sym typeface="Arial Narrow"/>
              </a:rPr>
              <a:t>DMF RANGE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400">
                <a:solidFill>
                  <a:srgbClr val="88DA04"/>
                </a:solidFill>
                <a:latin typeface="Arial Narrow"/>
                <a:ea typeface="Arial Narrow"/>
                <a:cs typeface="Arial Narrow"/>
                <a:sym typeface="Arial Narrow"/>
              </a:rPr>
              <a:t>WHY CHOOSE VALEO?</a:t>
            </a:r>
            <a:endParaRPr b="1" sz="2800">
              <a:solidFill>
                <a:srgbClr val="88DA04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descr="valeo_rgb.jpg" id="299" name="Google Shape;299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44144" y="987574"/>
            <a:ext cx="1555648" cy="80624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ndelain\Documents\E\LOB VT 2015\FullPACK DMF\FullPACK DMF Launch\Logo\VS - Logo FullPACK DMF TM - RGB.png" id="300" name="Google Shape;300;p11"/>
          <p:cNvPicPr preferRelativeResize="0"/>
          <p:nvPr/>
        </p:nvPicPr>
        <p:blipFill rotWithShape="1">
          <a:blip r:embed="rId5">
            <a:alphaModFix/>
          </a:blip>
          <a:srcRect b="30192" l="20759" r="25330" t="20693"/>
          <a:stretch/>
        </p:blipFill>
        <p:spPr>
          <a:xfrm>
            <a:off x="1259632" y="4528311"/>
            <a:ext cx="1072925" cy="61518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:\IMAGE BANK\Transmission Systems\Dual-Mass Flywheel DMF\VS - Transmission Systems FullPACK DMF 837304 001.png" id="301" name="Google Shape;301;p1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rot="173770">
            <a:off x="578037" y="3165337"/>
            <a:ext cx="2374615" cy="1583393"/>
          </a:xfrm>
          <a:prstGeom prst="rect">
            <a:avLst/>
          </a:prstGeom>
          <a:noFill/>
          <a:ln>
            <a:noFill/>
          </a:ln>
        </p:spPr>
      </p:pic>
      <p:sp>
        <p:nvSpPr>
          <p:cNvPr id="302" name="Google Shape;302;p11"/>
          <p:cNvSpPr txBox="1"/>
          <p:nvPr/>
        </p:nvSpPr>
        <p:spPr>
          <a:xfrm>
            <a:off x="179512" y="2643758"/>
            <a:ext cx="3600400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fr-FR" sz="1600">
                <a:solidFill>
                  <a:srgbClr val="3D535D"/>
                </a:solidFill>
                <a:latin typeface="Arial Narrow"/>
                <a:ea typeface="Arial Narrow"/>
                <a:cs typeface="Arial Narrow"/>
                <a:sym typeface="Arial Narrow"/>
              </a:rPr>
              <a:t>The innovation of an O.E. Leader 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fr-FR" sz="1600">
                <a:solidFill>
                  <a:srgbClr val="3D535D"/>
                </a:solidFill>
                <a:latin typeface="Arial Narrow"/>
                <a:ea typeface="Arial Narrow"/>
                <a:cs typeface="Arial Narrow"/>
                <a:sym typeface="Arial Narrow"/>
              </a:rPr>
              <a:t>at the service of the aftermarket</a:t>
            </a:r>
            <a:endParaRPr b="1" i="1" sz="2000">
              <a:solidFill>
                <a:srgbClr val="3D535D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Ovr>
    <a:masterClrMapping/>
  </p:clrMapOvr>
  <p:transition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 result for photo garagiste" id="308" name="Google Shape;308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" y="0"/>
            <a:ext cx="9144000" cy="5143500"/>
          </a:xfrm>
          <a:prstGeom prst="rect">
            <a:avLst/>
          </a:prstGeom>
          <a:solidFill>
            <a:srgbClr val="F8F8F8">
              <a:alpha val="62745"/>
            </a:srgbClr>
          </a:solidFill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309" name="Google Shape;309;p12"/>
          <p:cNvSpPr/>
          <p:nvPr/>
        </p:nvSpPr>
        <p:spPr>
          <a:xfrm>
            <a:off x="0" y="2561769"/>
            <a:ext cx="2267488" cy="2592000"/>
          </a:xfrm>
          <a:prstGeom prst="rect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0" name="Google Shape;310;p12"/>
          <p:cNvSpPr/>
          <p:nvPr/>
        </p:nvSpPr>
        <p:spPr>
          <a:xfrm>
            <a:off x="2267829" y="0"/>
            <a:ext cx="2304000" cy="2571750"/>
          </a:xfrm>
          <a:prstGeom prst="rect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1" name="Google Shape;311;p12"/>
          <p:cNvSpPr/>
          <p:nvPr/>
        </p:nvSpPr>
        <p:spPr>
          <a:xfrm>
            <a:off x="2267829" y="2571751"/>
            <a:ext cx="2304000" cy="2582018"/>
          </a:xfrm>
          <a:prstGeom prst="rect">
            <a:avLst/>
          </a:prstGeom>
          <a:solidFill>
            <a:srgbClr val="88DA04"/>
          </a:solidFill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GROWING MARKET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115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MILLION</a:t>
            </a:r>
            <a:endParaRPr b="1" sz="3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vehicles equipped with DMF in Europe</a:t>
            </a:r>
            <a:endParaRPr b="1"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2" name="Google Shape;312;p12"/>
          <p:cNvSpPr/>
          <p:nvPr/>
        </p:nvSpPr>
        <p:spPr>
          <a:xfrm>
            <a:off x="4572170" y="0"/>
            <a:ext cx="2304000" cy="2571750"/>
          </a:xfrm>
          <a:prstGeom prst="rect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3" name="Google Shape;313;p12"/>
          <p:cNvSpPr/>
          <p:nvPr/>
        </p:nvSpPr>
        <p:spPr>
          <a:xfrm>
            <a:off x="4572170" y="2571751"/>
            <a:ext cx="2304000" cy="2582018"/>
          </a:xfrm>
          <a:prstGeom prst="rect">
            <a:avLst/>
          </a:prstGeom>
          <a:solidFill>
            <a:srgbClr val="4E6A76">
              <a:alpha val="69019"/>
            </a:srgbClr>
          </a:solidFill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000">
                <a:solidFill>
                  <a:srgbClr val="88DA04"/>
                </a:solidFill>
                <a:latin typeface="Arial"/>
                <a:ea typeface="Arial"/>
                <a:cs typeface="Arial"/>
                <a:sym typeface="Arial"/>
              </a:rPr>
              <a:t>QUALITY</a:t>
            </a:r>
            <a:r>
              <a:rPr b="1" lang="fr-FR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lang="fr-FR" sz="2000">
                <a:solidFill>
                  <a:srgbClr val="88DA04"/>
                </a:solidFill>
                <a:latin typeface="Arial"/>
                <a:ea typeface="Arial"/>
                <a:cs typeface="Arial"/>
                <a:sym typeface="Arial"/>
              </a:rPr>
              <a:t>ENGAGEMENT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O.E. specifications for all components certified by Valeo</a:t>
            </a:r>
            <a:endParaRPr b="1" sz="1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4" name="Google Shape;314;p12"/>
          <p:cNvSpPr/>
          <p:nvPr/>
        </p:nvSpPr>
        <p:spPr>
          <a:xfrm>
            <a:off x="6876512" y="0"/>
            <a:ext cx="2267488" cy="2571750"/>
          </a:xfrm>
          <a:prstGeom prst="rect">
            <a:avLst/>
          </a:prstGeom>
          <a:solidFill>
            <a:srgbClr val="4E6A76">
              <a:alpha val="69019"/>
            </a:srgbClr>
          </a:solidFill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000">
                <a:solidFill>
                  <a:srgbClr val="88DA04"/>
                </a:solidFill>
                <a:latin typeface="Arial"/>
                <a:ea typeface="Arial"/>
                <a:cs typeface="Arial"/>
                <a:sym typeface="Arial"/>
              </a:rPr>
              <a:t>COMPETITIVE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More competitive than individual components</a:t>
            </a:r>
            <a:endParaRPr b="1"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5" name="Google Shape;315;p12"/>
          <p:cNvSpPr/>
          <p:nvPr/>
        </p:nvSpPr>
        <p:spPr>
          <a:xfrm>
            <a:off x="6876256" y="2571750"/>
            <a:ext cx="2267744" cy="2571750"/>
          </a:xfrm>
          <a:prstGeom prst="rect">
            <a:avLst/>
          </a:prstGeom>
          <a:solidFill>
            <a:srgbClr val="F8F8F8">
              <a:alpha val="62745"/>
            </a:srgbClr>
          </a:solidFill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ALL-IN-ONE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fr-FR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Quicker choice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fr-FR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Easier to order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fr-FR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 mismatch of components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fr-FR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Easier to fit (bolts included)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None/>
            </a:pPr>
            <a:r>
              <a:t/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None/>
            </a:pPr>
            <a:r>
              <a:t/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None/>
            </a:pPr>
            <a:r>
              <a:t/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None/>
            </a:pPr>
            <a:r>
              <a:t/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None/>
            </a:pPr>
            <a:r>
              <a:t/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None/>
            </a:pPr>
            <a:r>
              <a:t/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None/>
            </a:pPr>
            <a:r>
              <a:t/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None/>
            </a:pPr>
            <a:r>
              <a:t/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6" name="Google Shape;316;p12"/>
          <p:cNvSpPr/>
          <p:nvPr/>
        </p:nvSpPr>
        <p:spPr>
          <a:xfrm rot="10800000">
            <a:off x="0" y="0"/>
            <a:ext cx="2952328" cy="5143500"/>
          </a:xfrm>
          <a:prstGeom prst="rect">
            <a:avLst/>
          </a:prstGeom>
          <a:gradFill>
            <a:gsLst>
              <a:gs pos="0">
                <a:srgbClr val="4E6A76">
                  <a:alpha val="28627"/>
                </a:srgbClr>
              </a:gs>
              <a:gs pos="32000">
                <a:srgbClr val="C5CDD2">
                  <a:alpha val="0"/>
                </a:srgbClr>
              </a:gs>
              <a:gs pos="100000">
                <a:srgbClr val="E3E6E7">
                  <a:alpha val="0"/>
                </a:srgbClr>
              </a:gs>
            </a:gsLst>
            <a:path path="circle">
              <a:fillToRect l="100%" t="100%"/>
            </a:path>
            <a:tileRect b="-100%" r="-100%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7" name="Google Shape;317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646765" y="51470"/>
            <a:ext cx="382705" cy="41151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jalvare1\Downloads\VS - Transmission Systems FullPACK DMF In The Box Artwork RGB 001.png" id="318" name="Google Shape;318;p1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flipH="1">
            <a:off x="7452320" y="3960440"/>
            <a:ext cx="1026104" cy="1131590"/>
          </a:xfrm>
          <a:prstGeom prst="rect">
            <a:avLst/>
          </a:prstGeom>
          <a:noFill/>
          <a:ln>
            <a:noFill/>
          </a:ln>
          <a:effectLst>
            <a:outerShdw blurRad="190500" rotWithShape="0" algn="tl">
              <a:srgbClr val="000000">
                <a:alpha val="69803"/>
              </a:srgbClr>
            </a:outerShdw>
          </a:effectLst>
        </p:spPr>
      </p:pic>
      <p:sp>
        <p:nvSpPr>
          <p:cNvPr id="319" name="Google Shape;319;p12"/>
          <p:cNvSpPr/>
          <p:nvPr/>
        </p:nvSpPr>
        <p:spPr>
          <a:xfrm>
            <a:off x="0" y="0"/>
            <a:ext cx="2267488" cy="2571462"/>
          </a:xfrm>
          <a:prstGeom prst="rect">
            <a:avLst/>
          </a:prstGeom>
          <a:solidFill>
            <a:srgbClr val="FFFFFF"/>
          </a:solidFill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C:\Users\ndelain\Documents\E\LOB VT 2015\FullPACK DMF\FullPACK DMF Launch\Logo\VS - Logo FullPACK DMF TM - RGB.png" id="320" name="Google Shape;320;p12"/>
          <p:cNvPicPr preferRelativeResize="0"/>
          <p:nvPr/>
        </p:nvPicPr>
        <p:blipFill rotWithShape="1">
          <a:blip r:embed="rId6">
            <a:alphaModFix/>
          </a:blip>
          <a:srcRect b="30192" l="20759" r="25330" t="20693"/>
          <a:stretch/>
        </p:blipFill>
        <p:spPr>
          <a:xfrm>
            <a:off x="611560" y="1923678"/>
            <a:ext cx="1072925" cy="615189"/>
          </a:xfrm>
          <a:prstGeom prst="rect">
            <a:avLst/>
          </a:prstGeom>
          <a:noFill/>
          <a:ln>
            <a:noFill/>
          </a:ln>
        </p:spPr>
      </p:pic>
      <p:sp>
        <p:nvSpPr>
          <p:cNvPr id="321" name="Google Shape;321;p12"/>
          <p:cNvSpPr/>
          <p:nvPr/>
        </p:nvSpPr>
        <p:spPr>
          <a:xfrm rot="10800000">
            <a:off x="-36512" y="0"/>
            <a:ext cx="2952328" cy="5092030"/>
          </a:xfrm>
          <a:prstGeom prst="rect">
            <a:avLst/>
          </a:prstGeom>
          <a:gradFill>
            <a:gsLst>
              <a:gs pos="0">
                <a:srgbClr val="4E6A76">
                  <a:alpha val="28627"/>
                </a:srgbClr>
              </a:gs>
              <a:gs pos="32000">
                <a:srgbClr val="C5CDD2">
                  <a:alpha val="0"/>
                </a:srgbClr>
              </a:gs>
              <a:gs pos="100000">
                <a:srgbClr val="E3E6E7">
                  <a:alpha val="0"/>
                </a:srgbClr>
              </a:gs>
            </a:gsLst>
            <a:path path="circle">
              <a:fillToRect l="100%" t="100%"/>
            </a:path>
            <a:tileRect b="-100%" r="-100%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L:\IMAGE BANK\Transmission Systems\Dual-Mass Flywheel DMF\VS - Transmission Systems FullPACK DMF 837304 001.png" id="322" name="Google Shape;322;p1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 rot="173770">
            <a:off x="211239" y="748166"/>
            <a:ext cx="1957672" cy="1305375"/>
          </a:xfrm>
          <a:prstGeom prst="rect">
            <a:avLst/>
          </a:prstGeom>
          <a:noFill/>
          <a:ln>
            <a:noFill/>
          </a:ln>
        </p:spPr>
      </p:pic>
      <p:sp>
        <p:nvSpPr>
          <p:cNvPr id="323" name="Google Shape;323;p12"/>
          <p:cNvSpPr/>
          <p:nvPr/>
        </p:nvSpPr>
        <p:spPr>
          <a:xfrm>
            <a:off x="34192" y="555526"/>
            <a:ext cx="2223878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000">
                <a:solidFill>
                  <a:srgbClr val="3D535D"/>
                </a:solidFill>
                <a:latin typeface="Arial"/>
                <a:ea typeface="Arial"/>
                <a:cs typeface="Arial"/>
                <a:sym typeface="Arial"/>
              </a:rPr>
              <a:t>FullPACK DMF</a:t>
            </a:r>
            <a:r>
              <a:rPr b="1" baseline="30000" lang="fr-FR" sz="2000">
                <a:solidFill>
                  <a:srgbClr val="3D535D"/>
                </a:solidFill>
                <a:latin typeface="Arial"/>
                <a:ea typeface="Arial"/>
                <a:cs typeface="Arial"/>
                <a:sym typeface="Arial"/>
              </a:rPr>
              <a:t>TM</a:t>
            </a:r>
            <a:endParaRPr b="1" baseline="30000" sz="2000">
              <a:solidFill>
                <a:srgbClr val="3D535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valeo_rgb.jpg" id="324" name="Google Shape;324;p1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611560" y="51470"/>
            <a:ext cx="1068740" cy="5538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uto-repair-vancouver-wa.jpg" id="330" name="Google Shape;330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37837" y="0"/>
            <a:ext cx="7706163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31" name="Google Shape;331;p13"/>
          <p:cNvSpPr/>
          <p:nvPr/>
        </p:nvSpPr>
        <p:spPr>
          <a:xfrm>
            <a:off x="5586073" y="3868038"/>
            <a:ext cx="1440000" cy="1296000"/>
          </a:xfrm>
          <a:prstGeom prst="triangle">
            <a:avLst>
              <a:gd fmla="val 50000" name="adj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2" name="Google Shape;332;p13"/>
          <p:cNvSpPr/>
          <p:nvPr/>
        </p:nvSpPr>
        <p:spPr>
          <a:xfrm flipH="1" rot="10800000">
            <a:off x="6302218" y="3868038"/>
            <a:ext cx="1440000" cy="1296000"/>
          </a:xfrm>
          <a:prstGeom prst="triangle">
            <a:avLst>
              <a:gd fmla="val 50000" name="adj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3" name="Google Shape;333;p13"/>
          <p:cNvSpPr/>
          <p:nvPr/>
        </p:nvSpPr>
        <p:spPr>
          <a:xfrm>
            <a:off x="7018363" y="3868038"/>
            <a:ext cx="1440000" cy="1296000"/>
          </a:xfrm>
          <a:prstGeom prst="triangle">
            <a:avLst>
              <a:gd fmla="val 50000" name="adj"/>
            </a:avLst>
          </a:prstGeom>
          <a:solidFill>
            <a:srgbClr val="FFFFFF">
              <a:alpha val="49803"/>
            </a:srgbClr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4" name="Google Shape;334;p13"/>
          <p:cNvSpPr/>
          <p:nvPr/>
        </p:nvSpPr>
        <p:spPr>
          <a:xfrm flipH="1" rot="10800000">
            <a:off x="7734508" y="3868038"/>
            <a:ext cx="1440000" cy="1296000"/>
          </a:xfrm>
          <a:prstGeom prst="triangle">
            <a:avLst>
              <a:gd fmla="val 50000" name="adj"/>
            </a:avLst>
          </a:prstGeom>
          <a:solidFill>
            <a:srgbClr val="F8F8F8">
              <a:alpha val="29803"/>
            </a:srgbClr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5" name="Google Shape;335;p13"/>
          <p:cNvSpPr/>
          <p:nvPr/>
        </p:nvSpPr>
        <p:spPr>
          <a:xfrm>
            <a:off x="8450655" y="3868038"/>
            <a:ext cx="1440000" cy="1296000"/>
          </a:xfrm>
          <a:prstGeom prst="triangle">
            <a:avLst>
              <a:gd fmla="val 50000" name="adj"/>
            </a:avLst>
          </a:prstGeom>
          <a:solidFill>
            <a:srgbClr val="DDDDDD">
              <a:alpha val="52156"/>
            </a:srgbClr>
          </a:solidFill>
          <a:ln cap="flat" cmpd="sng" w="12700">
            <a:solidFill>
              <a:srgbClr val="F8F8F8">
                <a:alpha val="6000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6" name="Google Shape;336;p13"/>
          <p:cNvSpPr/>
          <p:nvPr/>
        </p:nvSpPr>
        <p:spPr>
          <a:xfrm flipH="1" rot="10800000">
            <a:off x="4869928" y="3868038"/>
            <a:ext cx="1440000" cy="1296000"/>
          </a:xfrm>
          <a:prstGeom prst="triangle">
            <a:avLst>
              <a:gd fmla="val 50000" name="adj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7" name="Google Shape;337;p13"/>
          <p:cNvSpPr/>
          <p:nvPr/>
        </p:nvSpPr>
        <p:spPr>
          <a:xfrm>
            <a:off x="2721493" y="3868038"/>
            <a:ext cx="1440000" cy="1296000"/>
          </a:xfrm>
          <a:prstGeom prst="triangle">
            <a:avLst>
              <a:gd fmla="val 50000" name="adj"/>
            </a:avLst>
          </a:prstGeom>
          <a:solidFill>
            <a:srgbClr val="DDDDDD">
              <a:alpha val="72549"/>
            </a:srgbClr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8" name="Google Shape;338;p13"/>
          <p:cNvSpPr/>
          <p:nvPr/>
        </p:nvSpPr>
        <p:spPr>
          <a:xfrm>
            <a:off x="4153783" y="3868038"/>
            <a:ext cx="1440000" cy="1296000"/>
          </a:xfrm>
          <a:prstGeom prst="triangle">
            <a:avLst>
              <a:gd fmla="val 50000" name="adj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9" name="Google Shape;339;p13"/>
          <p:cNvSpPr/>
          <p:nvPr/>
        </p:nvSpPr>
        <p:spPr>
          <a:xfrm>
            <a:off x="1289203" y="3868038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0" name="Google Shape;340;p13"/>
          <p:cNvSpPr/>
          <p:nvPr/>
        </p:nvSpPr>
        <p:spPr>
          <a:xfrm flipH="1" rot="10800000">
            <a:off x="2005348" y="3868038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1" name="Google Shape;341;p13"/>
          <p:cNvSpPr/>
          <p:nvPr/>
        </p:nvSpPr>
        <p:spPr>
          <a:xfrm flipH="1" rot="10800000">
            <a:off x="573058" y="3868038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2" name="Google Shape;342;p13"/>
          <p:cNvSpPr/>
          <p:nvPr/>
        </p:nvSpPr>
        <p:spPr>
          <a:xfrm flipH="1" rot="10800000">
            <a:off x="-859232" y="3868038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3" name="Google Shape;343;p13"/>
          <p:cNvSpPr/>
          <p:nvPr/>
        </p:nvSpPr>
        <p:spPr>
          <a:xfrm>
            <a:off x="-143087" y="3868038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4" name="Google Shape;344;p13"/>
          <p:cNvSpPr/>
          <p:nvPr/>
        </p:nvSpPr>
        <p:spPr>
          <a:xfrm>
            <a:off x="6302219" y="2577788"/>
            <a:ext cx="1440000" cy="1296000"/>
          </a:xfrm>
          <a:prstGeom prst="triangle">
            <a:avLst>
              <a:gd fmla="val 50000" name="adj"/>
            </a:avLst>
          </a:prstGeom>
          <a:solidFill>
            <a:srgbClr val="F8F8F8">
              <a:alpha val="29803"/>
            </a:srgbClr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5" name="Google Shape;345;p13"/>
          <p:cNvSpPr/>
          <p:nvPr/>
        </p:nvSpPr>
        <p:spPr>
          <a:xfrm flipH="1" rot="10800000">
            <a:off x="7018364" y="2577788"/>
            <a:ext cx="1440000" cy="1296000"/>
          </a:xfrm>
          <a:prstGeom prst="triangle">
            <a:avLst>
              <a:gd fmla="val 50000" name="adj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6" name="Google Shape;346;p13"/>
          <p:cNvSpPr/>
          <p:nvPr/>
        </p:nvSpPr>
        <p:spPr>
          <a:xfrm>
            <a:off x="7734509" y="2577788"/>
            <a:ext cx="1440000" cy="1296000"/>
          </a:xfrm>
          <a:prstGeom prst="triangle">
            <a:avLst>
              <a:gd fmla="val 50000" name="adj"/>
            </a:avLst>
          </a:prstGeom>
          <a:solidFill>
            <a:srgbClr val="F8F8F8">
              <a:alpha val="89803"/>
            </a:srgbClr>
          </a:solidFill>
          <a:ln cap="flat" cmpd="sng" w="12700">
            <a:solidFill>
              <a:srgbClr val="DDDDDD">
                <a:alpha val="69803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7" name="Google Shape;347;p13"/>
          <p:cNvSpPr/>
          <p:nvPr/>
        </p:nvSpPr>
        <p:spPr>
          <a:xfrm flipH="1" rot="10800000">
            <a:off x="8450654" y="2577788"/>
            <a:ext cx="1440000" cy="1296000"/>
          </a:xfrm>
          <a:prstGeom prst="triangle">
            <a:avLst>
              <a:gd fmla="val 50000" name="adj"/>
            </a:avLst>
          </a:prstGeom>
          <a:solidFill>
            <a:srgbClr val="F8F8F8">
              <a:alpha val="29803"/>
            </a:srgbClr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8" name="Google Shape;348;p13"/>
          <p:cNvSpPr/>
          <p:nvPr/>
        </p:nvSpPr>
        <p:spPr>
          <a:xfrm flipH="1" rot="10800000">
            <a:off x="5586074" y="2577788"/>
            <a:ext cx="1440000" cy="1296000"/>
          </a:xfrm>
          <a:prstGeom prst="triangle">
            <a:avLst>
              <a:gd fmla="val 50000" name="adj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9" name="Google Shape;349;p13"/>
          <p:cNvSpPr/>
          <p:nvPr/>
        </p:nvSpPr>
        <p:spPr>
          <a:xfrm flipH="1" rot="10800000">
            <a:off x="4153784" y="2577788"/>
            <a:ext cx="1440000" cy="1296000"/>
          </a:xfrm>
          <a:prstGeom prst="triangle">
            <a:avLst>
              <a:gd fmla="val 50000" name="adj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0" name="Google Shape;350;p13"/>
          <p:cNvSpPr/>
          <p:nvPr/>
        </p:nvSpPr>
        <p:spPr>
          <a:xfrm>
            <a:off x="4869929" y="2577788"/>
            <a:ext cx="1440000" cy="1296000"/>
          </a:xfrm>
          <a:prstGeom prst="triangle">
            <a:avLst>
              <a:gd fmla="val 50000" name="adj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1" name="Google Shape;351;p13"/>
          <p:cNvSpPr/>
          <p:nvPr/>
        </p:nvSpPr>
        <p:spPr>
          <a:xfrm>
            <a:off x="2005349" y="2577788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2" name="Google Shape;352;p13"/>
          <p:cNvSpPr/>
          <p:nvPr/>
        </p:nvSpPr>
        <p:spPr>
          <a:xfrm flipH="1" rot="10800000">
            <a:off x="2721494" y="2577788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3" name="Google Shape;353;p13"/>
          <p:cNvSpPr/>
          <p:nvPr/>
        </p:nvSpPr>
        <p:spPr>
          <a:xfrm flipH="1" rot="10800000">
            <a:off x="1289204" y="2577788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4" name="Google Shape;354;p13"/>
          <p:cNvSpPr/>
          <p:nvPr/>
        </p:nvSpPr>
        <p:spPr>
          <a:xfrm>
            <a:off x="-859231" y="2577788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5" name="Google Shape;355;p13"/>
          <p:cNvSpPr/>
          <p:nvPr/>
        </p:nvSpPr>
        <p:spPr>
          <a:xfrm flipH="1" rot="10800000">
            <a:off x="-143086" y="2577788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6" name="Google Shape;356;p13"/>
          <p:cNvSpPr/>
          <p:nvPr/>
        </p:nvSpPr>
        <p:spPr>
          <a:xfrm>
            <a:off x="573059" y="2577788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7" name="Google Shape;357;p13"/>
          <p:cNvSpPr/>
          <p:nvPr/>
        </p:nvSpPr>
        <p:spPr>
          <a:xfrm>
            <a:off x="5586073" y="1290249"/>
            <a:ext cx="1440000" cy="1296000"/>
          </a:xfrm>
          <a:prstGeom prst="triangle">
            <a:avLst>
              <a:gd fmla="val 50000" name="adj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8" name="Google Shape;358;p13"/>
          <p:cNvSpPr/>
          <p:nvPr/>
        </p:nvSpPr>
        <p:spPr>
          <a:xfrm flipH="1" rot="10800000">
            <a:off x="6302218" y="1290249"/>
            <a:ext cx="1440000" cy="1296000"/>
          </a:xfrm>
          <a:prstGeom prst="triangle">
            <a:avLst>
              <a:gd fmla="val 50000" name="adj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9" name="Google Shape;359;p13"/>
          <p:cNvSpPr/>
          <p:nvPr/>
        </p:nvSpPr>
        <p:spPr>
          <a:xfrm>
            <a:off x="7018363" y="1290249"/>
            <a:ext cx="1440000" cy="1296000"/>
          </a:xfrm>
          <a:prstGeom prst="triangle">
            <a:avLst>
              <a:gd fmla="val 50000" name="adj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0" name="Google Shape;360;p13"/>
          <p:cNvSpPr/>
          <p:nvPr/>
        </p:nvSpPr>
        <p:spPr>
          <a:xfrm flipH="1" rot="10800000">
            <a:off x="7734508" y="1290249"/>
            <a:ext cx="1440000" cy="1296000"/>
          </a:xfrm>
          <a:prstGeom prst="triangle">
            <a:avLst>
              <a:gd fmla="val 50000" name="adj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1" name="Google Shape;361;p13"/>
          <p:cNvSpPr/>
          <p:nvPr/>
        </p:nvSpPr>
        <p:spPr>
          <a:xfrm>
            <a:off x="8450655" y="1290249"/>
            <a:ext cx="1440000" cy="1296000"/>
          </a:xfrm>
          <a:prstGeom prst="triangle">
            <a:avLst>
              <a:gd fmla="val 50000" name="adj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2" name="Google Shape;362;p13"/>
          <p:cNvSpPr/>
          <p:nvPr/>
        </p:nvSpPr>
        <p:spPr>
          <a:xfrm flipH="1" rot="10800000">
            <a:off x="4869928" y="1290249"/>
            <a:ext cx="1440000" cy="1296000"/>
          </a:xfrm>
          <a:prstGeom prst="triangle">
            <a:avLst>
              <a:gd fmla="val 50000" name="adj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3" name="Google Shape;363;p13"/>
          <p:cNvSpPr/>
          <p:nvPr/>
        </p:nvSpPr>
        <p:spPr>
          <a:xfrm>
            <a:off x="2721493" y="1290249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4" name="Google Shape;364;p13"/>
          <p:cNvSpPr/>
          <p:nvPr/>
        </p:nvSpPr>
        <p:spPr>
          <a:xfrm>
            <a:off x="4153783" y="1290249"/>
            <a:ext cx="1440000" cy="1296000"/>
          </a:xfrm>
          <a:prstGeom prst="triangle">
            <a:avLst>
              <a:gd fmla="val 50000" name="adj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5" name="Google Shape;365;p13"/>
          <p:cNvSpPr/>
          <p:nvPr/>
        </p:nvSpPr>
        <p:spPr>
          <a:xfrm>
            <a:off x="1289203" y="1290249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6" name="Google Shape;366;p13"/>
          <p:cNvSpPr/>
          <p:nvPr/>
        </p:nvSpPr>
        <p:spPr>
          <a:xfrm flipH="1" rot="10800000">
            <a:off x="2005348" y="1290249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7" name="Google Shape;367;p13"/>
          <p:cNvSpPr/>
          <p:nvPr/>
        </p:nvSpPr>
        <p:spPr>
          <a:xfrm flipH="1" rot="10800000">
            <a:off x="573058" y="1290249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8" name="Google Shape;368;p13"/>
          <p:cNvSpPr/>
          <p:nvPr/>
        </p:nvSpPr>
        <p:spPr>
          <a:xfrm flipH="1" rot="10800000">
            <a:off x="-859232" y="1290249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9" name="Google Shape;369;p13"/>
          <p:cNvSpPr/>
          <p:nvPr/>
        </p:nvSpPr>
        <p:spPr>
          <a:xfrm>
            <a:off x="-143087" y="1290249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0" name="Google Shape;370;p13"/>
          <p:cNvSpPr/>
          <p:nvPr/>
        </p:nvSpPr>
        <p:spPr>
          <a:xfrm>
            <a:off x="6302219" y="-6418"/>
            <a:ext cx="1440000" cy="1296000"/>
          </a:xfrm>
          <a:prstGeom prst="triangle">
            <a:avLst>
              <a:gd fmla="val 50000" name="adj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1" name="Google Shape;371;p13"/>
          <p:cNvSpPr/>
          <p:nvPr/>
        </p:nvSpPr>
        <p:spPr>
          <a:xfrm flipH="1" rot="10800000">
            <a:off x="7018364" y="-6418"/>
            <a:ext cx="1440000" cy="1296000"/>
          </a:xfrm>
          <a:prstGeom prst="triangle">
            <a:avLst>
              <a:gd fmla="val 50000" name="adj"/>
            </a:avLst>
          </a:prstGeom>
          <a:solidFill>
            <a:srgbClr val="F8F8F8">
              <a:alpha val="29803"/>
            </a:srgbClr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2" name="Google Shape;372;p13"/>
          <p:cNvSpPr/>
          <p:nvPr/>
        </p:nvSpPr>
        <p:spPr>
          <a:xfrm>
            <a:off x="7734509" y="-6418"/>
            <a:ext cx="1440000" cy="1296000"/>
          </a:xfrm>
          <a:prstGeom prst="triangle">
            <a:avLst>
              <a:gd fmla="val 50000" name="adj"/>
            </a:avLst>
          </a:prstGeom>
          <a:solidFill>
            <a:srgbClr val="FFFFFF">
              <a:alpha val="67058"/>
            </a:srgbClr>
          </a:solidFill>
          <a:ln cap="flat" cmpd="sng" w="12700">
            <a:solidFill>
              <a:srgbClr val="FFFFFF">
                <a:alpha val="8000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3" name="Google Shape;373;p13"/>
          <p:cNvSpPr/>
          <p:nvPr/>
        </p:nvSpPr>
        <p:spPr>
          <a:xfrm flipH="1" rot="10800000">
            <a:off x="8450654" y="-6418"/>
            <a:ext cx="1440000" cy="1296000"/>
          </a:xfrm>
          <a:prstGeom prst="triangle">
            <a:avLst>
              <a:gd fmla="val 50000" name="adj"/>
            </a:avLst>
          </a:prstGeom>
          <a:solidFill>
            <a:srgbClr val="FFFFFF">
              <a:alpha val="67058"/>
            </a:srgbClr>
          </a:solidFill>
          <a:ln cap="flat" cmpd="sng" w="12700">
            <a:solidFill>
              <a:srgbClr val="FFFFFF">
                <a:alpha val="8000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4" name="Google Shape;374;p13"/>
          <p:cNvSpPr/>
          <p:nvPr/>
        </p:nvSpPr>
        <p:spPr>
          <a:xfrm flipH="1" rot="10800000">
            <a:off x="5586074" y="-6418"/>
            <a:ext cx="1440000" cy="1296000"/>
          </a:xfrm>
          <a:prstGeom prst="triangle">
            <a:avLst>
              <a:gd fmla="val 50000" name="adj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5" name="Google Shape;375;p13"/>
          <p:cNvSpPr/>
          <p:nvPr/>
        </p:nvSpPr>
        <p:spPr>
          <a:xfrm flipH="1" rot="10800000">
            <a:off x="4153784" y="-6418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6" name="Google Shape;376;p13"/>
          <p:cNvSpPr/>
          <p:nvPr/>
        </p:nvSpPr>
        <p:spPr>
          <a:xfrm>
            <a:off x="4869929" y="-6418"/>
            <a:ext cx="1440000" cy="1296000"/>
          </a:xfrm>
          <a:prstGeom prst="triangle">
            <a:avLst>
              <a:gd fmla="val 50000" name="adj"/>
            </a:avLst>
          </a:prstGeom>
          <a:solidFill>
            <a:srgbClr val="FFFFFF">
              <a:alpha val="49803"/>
            </a:srgbClr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7" name="Google Shape;377;p13"/>
          <p:cNvSpPr/>
          <p:nvPr/>
        </p:nvSpPr>
        <p:spPr>
          <a:xfrm>
            <a:off x="2005349" y="-6418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8" name="Google Shape;378;p13"/>
          <p:cNvSpPr/>
          <p:nvPr/>
        </p:nvSpPr>
        <p:spPr>
          <a:xfrm flipH="1" rot="10800000">
            <a:off x="2721494" y="-6418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9" name="Google Shape;379;p13"/>
          <p:cNvSpPr/>
          <p:nvPr/>
        </p:nvSpPr>
        <p:spPr>
          <a:xfrm flipH="1" rot="10800000">
            <a:off x="1289204" y="-6418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0" name="Google Shape;380;p13"/>
          <p:cNvSpPr/>
          <p:nvPr/>
        </p:nvSpPr>
        <p:spPr>
          <a:xfrm>
            <a:off x="-859231" y="-6418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1" name="Google Shape;381;p13"/>
          <p:cNvSpPr/>
          <p:nvPr/>
        </p:nvSpPr>
        <p:spPr>
          <a:xfrm flipH="1" rot="10800000">
            <a:off x="-143086" y="-6418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2" name="Google Shape;382;p13"/>
          <p:cNvSpPr/>
          <p:nvPr/>
        </p:nvSpPr>
        <p:spPr>
          <a:xfrm>
            <a:off x="573059" y="-6418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3" name="Google Shape;383;p13"/>
          <p:cNvSpPr/>
          <p:nvPr/>
        </p:nvSpPr>
        <p:spPr>
          <a:xfrm flipH="1" rot="10800000">
            <a:off x="3437638" y="3868038"/>
            <a:ext cx="1440000" cy="1296000"/>
          </a:xfrm>
          <a:prstGeom prst="triangle">
            <a:avLst>
              <a:gd fmla="val 50000" name="adj"/>
            </a:avLst>
          </a:prstGeom>
          <a:solidFill>
            <a:srgbClr val="99CC00"/>
          </a:solidFill>
          <a:ln cap="flat" cmpd="sng" w="12700">
            <a:solidFill>
              <a:srgbClr val="F8F8F8">
                <a:alpha val="6000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4" name="Google Shape;384;p13"/>
          <p:cNvSpPr/>
          <p:nvPr/>
        </p:nvSpPr>
        <p:spPr>
          <a:xfrm>
            <a:off x="3437638" y="2577788"/>
            <a:ext cx="1440000" cy="1296000"/>
          </a:xfrm>
          <a:prstGeom prst="triangle">
            <a:avLst>
              <a:gd fmla="val 50000" name="adj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5" name="Google Shape;385;p13"/>
          <p:cNvSpPr/>
          <p:nvPr/>
        </p:nvSpPr>
        <p:spPr>
          <a:xfrm flipH="1" rot="10800000">
            <a:off x="3437638" y="1290249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6" name="Google Shape;386;p13"/>
          <p:cNvSpPr/>
          <p:nvPr/>
        </p:nvSpPr>
        <p:spPr>
          <a:xfrm>
            <a:off x="3437638" y="-6418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7" name="Google Shape;387;p13"/>
          <p:cNvSpPr/>
          <p:nvPr/>
        </p:nvSpPr>
        <p:spPr>
          <a:xfrm rot="10800000">
            <a:off x="0" y="0"/>
            <a:ext cx="2952328" cy="5143500"/>
          </a:xfrm>
          <a:prstGeom prst="rect">
            <a:avLst/>
          </a:prstGeom>
          <a:gradFill>
            <a:gsLst>
              <a:gs pos="0">
                <a:srgbClr val="4E6A76">
                  <a:alpha val="37647"/>
                </a:srgbClr>
              </a:gs>
              <a:gs pos="50000">
                <a:srgbClr val="C5CDD2">
                  <a:alpha val="0"/>
                </a:srgbClr>
              </a:gs>
              <a:gs pos="100000">
                <a:srgbClr val="E3E6E7">
                  <a:alpha val="0"/>
                </a:srgbClr>
              </a:gs>
            </a:gsLst>
            <a:path path="circle">
              <a:fillToRect l="100%" t="100%"/>
            </a:path>
            <a:tileRect b="-100%" r="-100%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88" name="Google Shape;388;p13"/>
          <p:cNvCxnSpPr/>
          <p:nvPr/>
        </p:nvCxnSpPr>
        <p:spPr>
          <a:xfrm>
            <a:off x="755576" y="2586249"/>
            <a:ext cx="2685917" cy="0"/>
          </a:xfrm>
          <a:prstGeom prst="straightConnector1">
            <a:avLst/>
          </a:prstGeom>
          <a:noFill/>
          <a:ln cap="flat" cmpd="sng" w="25400">
            <a:solidFill>
              <a:srgbClr val="4E6A76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89" name="Google Shape;389;p13"/>
          <p:cNvCxnSpPr/>
          <p:nvPr/>
        </p:nvCxnSpPr>
        <p:spPr>
          <a:xfrm>
            <a:off x="589939" y="2586249"/>
            <a:ext cx="2685917" cy="0"/>
          </a:xfrm>
          <a:prstGeom prst="straightConnector1">
            <a:avLst/>
          </a:prstGeom>
          <a:noFill/>
          <a:ln cap="flat" cmpd="sng" w="25400">
            <a:solidFill>
              <a:srgbClr val="4E6A76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90" name="Google Shape;390;p13"/>
          <p:cNvSpPr txBox="1"/>
          <p:nvPr/>
        </p:nvSpPr>
        <p:spPr>
          <a:xfrm>
            <a:off x="196691" y="1707654"/>
            <a:ext cx="3472425" cy="76944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>
                <a:solidFill>
                  <a:srgbClr val="3D535D"/>
                </a:solidFill>
                <a:latin typeface="Arial Narrow"/>
                <a:ea typeface="Arial Narrow"/>
                <a:cs typeface="Arial Narrow"/>
                <a:sym typeface="Arial Narrow"/>
              </a:rPr>
              <a:t>DMF RANGE OFFER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400">
                <a:solidFill>
                  <a:srgbClr val="88DA04"/>
                </a:solidFill>
                <a:latin typeface="Arial Narrow"/>
                <a:ea typeface="Arial Narrow"/>
                <a:cs typeface="Arial Narrow"/>
                <a:sym typeface="Arial Narrow"/>
              </a:rPr>
              <a:t>GROWTH OPPORTUNITIES</a:t>
            </a:r>
            <a:endParaRPr b="1" sz="2800">
              <a:solidFill>
                <a:srgbClr val="88DA04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391" name="Google Shape;391;p13"/>
          <p:cNvSpPr txBox="1"/>
          <p:nvPr/>
        </p:nvSpPr>
        <p:spPr>
          <a:xfrm>
            <a:off x="539553" y="2666405"/>
            <a:ext cx="2880320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fr-FR" sz="1600">
                <a:solidFill>
                  <a:srgbClr val="3D535D"/>
                </a:solidFill>
                <a:latin typeface="Arial Narrow"/>
                <a:ea typeface="Arial Narrow"/>
                <a:cs typeface="Arial Narrow"/>
                <a:sym typeface="Arial Narrow"/>
              </a:rPr>
              <a:t>Develop your business in the most simple way: with Valeo Service</a:t>
            </a:r>
            <a:endParaRPr b="1" i="1" sz="2000">
              <a:solidFill>
                <a:srgbClr val="3D535D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descr="valeo_rgb.jpg" id="392" name="Google Shape;392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44144" y="987574"/>
            <a:ext cx="1555648" cy="80624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:\IMAGE BANK\Transmission Systems\Dual-Mass Flywheel DMF\VS - Transmission Systems FullPACK DMF 837304 001.png" id="393" name="Google Shape;393;p1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173770">
            <a:off x="578037" y="3165337"/>
            <a:ext cx="2374615" cy="158339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ndelain\Documents\E\LOB VT 2015\FullPACK DMF\FullPACK DMF Launch\Logo\VS - Logo FullPACK DMF TM - RGB.png" id="394" name="Google Shape;394;p13"/>
          <p:cNvPicPr preferRelativeResize="0"/>
          <p:nvPr/>
        </p:nvPicPr>
        <p:blipFill rotWithShape="1">
          <a:blip r:embed="rId6">
            <a:alphaModFix/>
          </a:blip>
          <a:srcRect b="30192" l="20759" r="25330" t="20693"/>
          <a:stretch/>
        </p:blipFill>
        <p:spPr>
          <a:xfrm>
            <a:off x="1259632" y="4528311"/>
            <a:ext cx="1072925" cy="6151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14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rgbClr val="4E6A76">
              <a:alpha val="29803"/>
            </a:srgbClr>
          </a:solidFill>
          <a:ln cap="flat" cmpd="sng" w="12700">
            <a:solidFill>
              <a:srgbClr val="4E6A7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00" name="Google Shape;400;p14"/>
          <p:cNvGrpSpPr/>
          <p:nvPr/>
        </p:nvGrpSpPr>
        <p:grpSpPr>
          <a:xfrm>
            <a:off x="0" y="0"/>
            <a:ext cx="4499992" cy="5143500"/>
            <a:chOff x="-612576" y="0"/>
            <a:chExt cx="5220072" cy="5143500"/>
          </a:xfrm>
        </p:grpSpPr>
        <p:sp>
          <p:nvSpPr>
            <p:cNvPr id="401" name="Google Shape;401;p14"/>
            <p:cNvSpPr/>
            <p:nvPr/>
          </p:nvSpPr>
          <p:spPr>
            <a:xfrm>
              <a:off x="-612576" y="0"/>
              <a:ext cx="5220072" cy="51435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z</a:t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2" name="Google Shape;402;p14"/>
            <p:cNvSpPr/>
            <p:nvPr/>
          </p:nvSpPr>
          <p:spPr>
            <a:xfrm rot="10800000">
              <a:off x="-612576" y="0"/>
              <a:ext cx="5220072" cy="5143500"/>
            </a:xfrm>
            <a:prstGeom prst="rect">
              <a:avLst/>
            </a:prstGeom>
            <a:gradFill>
              <a:gsLst>
                <a:gs pos="0">
                  <a:srgbClr val="4E6A76">
                    <a:alpha val="37647"/>
                  </a:srgbClr>
                </a:gs>
                <a:gs pos="50000">
                  <a:srgbClr val="C5CDD2">
                    <a:alpha val="0"/>
                  </a:srgbClr>
                </a:gs>
                <a:gs pos="100000">
                  <a:srgbClr val="E3E6E7">
                    <a:alpha val="0"/>
                  </a:srgbClr>
                </a:gs>
              </a:gsLst>
              <a:path path="circle">
                <a:fillToRect l="100%" t="100%"/>
              </a:path>
              <a:tileRect b="-100%" r="-100%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03" name="Google Shape;403;p14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noFill/>
          <a:ln cap="flat" cmpd="sng" w="12700">
            <a:solidFill>
              <a:srgbClr val="4E6A7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Image result for royal flush" id="404" name="Google Shape;404;p14"/>
          <p:cNvPicPr preferRelativeResize="0"/>
          <p:nvPr/>
        </p:nvPicPr>
        <p:blipFill rotWithShape="1">
          <a:blip r:embed="rId3">
            <a:alphaModFix/>
          </a:blip>
          <a:srcRect b="10398" l="0" r="0" t="1589"/>
          <a:stretch/>
        </p:blipFill>
        <p:spPr>
          <a:xfrm>
            <a:off x="3528392" y="0"/>
            <a:ext cx="1043608" cy="873492"/>
          </a:xfrm>
          <a:prstGeom prst="rect">
            <a:avLst/>
          </a:prstGeom>
          <a:noFill/>
          <a:ln>
            <a:noFill/>
          </a:ln>
        </p:spPr>
      </p:pic>
      <p:sp>
        <p:nvSpPr>
          <p:cNvPr id="405" name="Google Shape;405;p14"/>
          <p:cNvSpPr txBox="1"/>
          <p:nvPr/>
        </p:nvSpPr>
        <p:spPr>
          <a:xfrm>
            <a:off x="1033642" y="226264"/>
            <a:ext cx="2215670" cy="61555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000">
                <a:solidFill>
                  <a:srgbClr val="4E6A76"/>
                </a:solidFill>
                <a:latin typeface="Arial Narrow"/>
                <a:ea typeface="Arial Narrow"/>
                <a:cs typeface="Arial Narrow"/>
                <a:sym typeface="Arial Narrow"/>
              </a:rPr>
              <a:t>THE ESSENTIALS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fr-FR" sz="1400">
                <a:solidFill>
                  <a:srgbClr val="4E6A76"/>
                </a:solidFill>
                <a:latin typeface="Arial Narrow"/>
                <a:ea typeface="Arial Narrow"/>
                <a:cs typeface="Arial Narrow"/>
                <a:sym typeface="Arial Narrow"/>
              </a:rPr>
              <a:t>CHOOSE THE RIGHT CARDS</a:t>
            </a:r>
            <a:endParaRPr i="1" sz="1400">
              <a:solidFill>
                <a:srgbClr val="4E6A76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406" name="Google Shape;406;p14"/>
          <p:cNvSpPr txBox="1"/>
          <p:nvPr/>
        </p:nvSpPr>
        <p:spPr>
          <a:xfrm>
            <a:off x="5544051" y="226264"/>
            <a:ext cx="2636234" cy="61555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000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NEW CARDS</a:t>
            </a:r>
            <a:endParaRPr b="1" sz="3200">
              <a:solidFill>
                <a:srgbClr val="000000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fr-FR" sz="1400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MAKE A DIFFERENCE WITH VALEO</a:t>
            </a:r>
            <a:endParaRPr sz="11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Image result for royal flush" id="407" name="Google Shape;407;p14"/>
          <p:cNvPicPr preferRelativeResize="0"/>
          <p:nvPr/>
        </p:nvPicPr>
        <p:blipFill rotWithShape="1">
          <a:blip r:embed="rId4">
            <a:alphaModFix/>
          </a:blip>
          <a:srcRect b="10398" l="0" r="0" t="1589"/>
          <a:stretch/>
        </p:blipFill>
        <p:spPr>
          <a:xfrm>
            <a:off x="8100392" y="0"/>
            <a:ext cx="1043608" cy="873492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08" name="Google Shape;408;p14"/>
          <p:cNvGraphicFramePr/>
          <p:nvPr/>
        </p:nvGraphicFramePr>
        <p:xfrm>
          <a:off x="107504" y="1164957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{3CA4F2AB-7169-4518-84C6-3B98ABE2672A}</a:tableStyleId>
              </a:tblPr>
              <a:tblGrid>
                <a:gridCol w="576075"/>
                <a:gridCol w="504050"/>
                <a:gridCol w="2430075"/>
                <a:gridCol w="738275"/>
              </a:tblGrid>
              <a:tr h="5192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-FR" sz="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VALEO REF</a:t>
                      </a:r>
                      <a:endParaRPr b="1" sz="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/>
                </a:tc>
                <a:tc gridSpan="2"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-FR" sz="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MAIN APPLICATIONS</a:t>
                      </a:r>
                      <a:endParaRPr b="1" sz="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/>
                </a:tc>
                <a:tc hMerge="1"/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800"/>
                        <a:buFont typeface="Arial"/>
                        <a:buNone/>
                      </a:pPr>
                      <a:r>
                        <a:rPr b="1" lang="fr-FR" sz="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IAM CROSS</a:t>
                      </a:r>
                      <a:endParaRPr/>
                    </a:p>
                  </a:txBody>
                  <a:tcPr marT="45725" marB="45725" marR="91450" marL="91450" anchor="ctr"/>
                </a:tc>
              </a:tr>
              <a:tr h="2035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fr-FR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837073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VW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Golf V 1.9 TDI</a:t>
                      </a:r>
                      <a:endParaRPr b="0" i="0" sz="7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600001600</a:t>
                      </a:r>
                      <a:endParaRPr/>
                    </a:p>
                  </a:txBody>
                  <a:tcPr marT="9525" marB="0" marR="9525" marL="9525" anchor="ctr"/>
                </a:tc>
              </a:tr>
              <a:tr h="3452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fr-FR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837038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ALFA ROMEO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147 1.9 JTDM, 156 1.9 JTD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623354600</a:t>
                      </a:r>
                      <a:endParaRPr/>
                    </a:p>
                  </a:txBody>
                  <a:tcPr marT="9525" marB="0" marR="9525" marL="9525" anchor="ctr"/>
                </a:tc>
              </a:tr>
              <a:tr h="2035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fr-FR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837397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VW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Golf VI 2.0 TDI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600001700</a:t>
                      </a:r>
                      <a:endParaRPr/>
                    </a:p>
                  </a:txBody>
                  <a:tcPr marT="9525" marB="0" marR="9525" marL="9525" anchor="ctr"/>
                </a:tc>
              </a:tr>
              <a:tr h="2035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fr-FR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837322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PSA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C4, C5, DS4, 3008, 508 1.6Hdi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600014300</a:t>
                      </a:r>
                      <a:endParaRPr/>
                    </a:p>
                  </a:txBody>
                  <a:tcPr marT="9525" marB="0" marR="9525" marL="9525" anchor="ctr"/>
                </a:tc>
              </a:tr>
              <a:tr h="2035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fr-FR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837409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VW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Sharan 1.9 TDI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600017200</a:t>
                      </a:r>
                      <a:endParaRPr/>
                    </a:p>
                  </a:txBody>
                  <a:tcPr marT="9525" marB="0" marR="9525" marL="9525" anchor="ctr"/>
                </a:tc>
              </a:tr>
              <a:tr h="2035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fr-FR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837321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VW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Transporter V 2,5 TDI (03&gt;09)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600012500</a:t>
                      </a:r>
                      <a:endParaRPr/>
                    </a:p>
                  </a:txBody>
                  <a:tcPr marT="9525" marB="0" marR="9525" marL="9525" anchor="ctr"/>
                </a:tc>
              </a:tr>
              <a:tr h="2035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fr-FR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837305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FORD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C-Max, Focus II 1.6 TDCi 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600020000</a:t>
                      </a:r>
                      <a:endParaRPr/>
                    </a:p>
                  </a:txBody>
                  <a:tcPr marT="9525" marB="0" marR="9525" marL="9525" anchor="ctr"/>
                </a:tc>
              </a:tr>
              <a:tr h="2035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fr-FR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837304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VAG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A3, Leon, Golf IV 1.9 TDI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600001300</a:t>
                      </a:r>
                      <a:endParaRPr/>
                    </a:p>
                  </a:txBody>
                  <a:tcPr marT="9525" marB="0" marR="9525" marL="9525" anchor="ctr"/>
                </a:tc>
              </a:tr>
              <a:tr h="2035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fr-FR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837302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OPEL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Astra H, Corsa D 1.7 CDTI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624343333</a:t>
                      </a:r>
                      <a:endParaRPr/>
                    </a:p>
                  </a:txBody>
                  <a:tcPr marT="9525" marB="0" marR="9525" marL="9525" anchor="ctr"/>
                </a:tc>
              </a:tr>
              <a:tr h="2035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fr-FR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837086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BMW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 series 320d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600023800</a:t>
                      </a:r>
                      <a:endParaRPr/>
                    </a:p>
                  </a:txBody>
                  <a:tcPr marT="9525" marB="0" marR="9525" marL="9525" anchor="ctr"/>
                </a:tc>
              </a:tr>
              <a:tr h="2035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fr-FR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837060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VAG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A4, Exeo, Superb I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600022800</a:t>
                      </a:r>
                      <a:endParaRPr/>
                    </a:p>
                  </a:txBody>
                  <a:tcPr marT="9525" marB="0" marR="9525" marL="9525" anchor="ctr"/>
                </a:tc>
              </a:tr>
              <a:tr h="2035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fr-FR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837005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FIAT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Bravo (2007&gt;), Stilo (2004&gt;)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600005800</a:t>
                      </a:r>
                      <a:endParaRPr/>
                    </a:p>
                  </a:txBody>
                  <a:tcPr marT="9525" marB="0" marR="9525" marL="9525" anchor="ctr"/>
                </a:tc>
              </a:tr>
              <a:tr h="2035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fr-FR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837018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VW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Transporter T5 Box ,1.9 TDI 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600016900</a:t>
                      </a:r>
                      <a:endParaRPr/>
                    </a:p>
                  </a:txBody>
                  <a:tcPr marT="9525" marB="0" marR="9525" marL="9525" anchor="ctr"/>
                </a:tc>
              </a:tr>
              <a:tr h="2720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fr-FR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837041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VW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Passat  Variant (3B6) 1.9 TDI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600004000</a:t>
                      </a:r>
                      <a:endParaRPr/>
                    </a:p>
                  </a:txBody>
                  <a:tcPr marT="9525" marB="0" marR="9525" marL="9525" anchor="ctr"/>
                </a:tc>
              </a:tr>
              <a:tr h="2035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fr-FR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837003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VW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Passat  Variant (3B5) 1.9 TDI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600002900</a:t>
                      </a:r>
                      <a:endParaRPr/>
                    </a:p>
                  </a:txBody>
                  <a:tcPr marT="9525" marB="0" marR="9525" marL="9525" anchor="ctr"/>
                </a:tc>
              </a:tr>
            </a:tbl>
          </a:graphicData>
        </a:graphic>
      </p:graphicFrame>
      <p:graphicFrame>
        <p:nvGraphicFramePr>
          <p:cNvPr id="409" name="Google Shape;409;p14"/>
          <p:cNvGraphicFramePr/>
          <p:nvPr/>
        </p:nvGraphicFramePr>
        <p:xfrm>
          <a:off x="4716016" y="1164965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{66A02B62-DA52-4FD7-8F61-A804EE02A1AE}</a:tableStyleId>
              </a:tblPr>
              <a:tblGrid>
                <a:gridCol w="576075"/>
                <a:gridCol w="504050"/>
                <a:gridCol w="2430075"/>
                <a:gridCol w="738275"/>
              </a:tblGrid>
              <a:tr h="5179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VALEO REF</a:t>
                      </a:r>
                      <a:endParaRPr b="1" sz="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/>
                </a:tc>
                <a:tc gridSpan="2"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MAIN APPLICATIONS</a:t>
                      </a:r>
                      <a:endParaRPr b="1" sz="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/>
                </a:tc>
                <a:tc hMerge="1"/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800"/>
                        <a:buFont typeface="Arial"/>
                        <a:buNone/>
                      </a:pPr>
                      <a:r>
                        <a:rPr lang="fr-FR" sz="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IAM CROSS</a:t>
                      </a:r>
                      <a:endParaRPr b="1" sz="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/>
                </a:tc>
              </a:tr>
              <a:tr h="2176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fr-FR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837017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VW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 Golf IV 1.9 TDI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600000600</a:t>
                      </a:r>
                      <a:endParaRPr b="0" i="0" sz="7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</a:tr>
              <a:tr h="2176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fr-FR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837075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VW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 Golf VI 1.6TDI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600019900</a:t>
                      </a:r>
                      <a:endParaRPr b="0" i="0" sz="7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</a:tr>
              <a:tr h="2176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fr-FR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837074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VW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 Golf VI 1.6TDI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600019800</a:t>
                      </a:r>
                      <a:endParaRPr b="0" i="0" sz="7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</a:tr>
              <a:tr h="2176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fr-FR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837427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RENAULT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 Master III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600023500</a:t>
                      </a:r>
                      <a:endParaRPr b="0" i="0" sz="7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</a:tr>
              <a:tr h="2176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fr-FR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837424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NISSAN 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 Qashqai 2.0 dCi</a:t>
                      </a:r>
                      <a:endParaRPr b="0" i="0" sz="7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600020400</a:t>
                      </a:r>
                      <a:endParaRPr b="0" i="0" sz="7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</a:tr>
              <a:tr h="2176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fr-FR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837425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RENAULT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 Scenic II 2.0 dCi</a:t>
                      </a:r>
                      <a:endParaRPr b="0" i="0" sz="7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600006400</a:t>
                      </a:r>
                      <a:endParaRPr b="0" i="0" sz="7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</a:tr>
              <a:tr h="2176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fr-FR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837403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OPEL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 Meriva 1.7 CDTI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415047210 + 624344109</a:t>
                      </a:r>
                      <a:endParaRPr b="0" i="0" sz="7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</a:tr>
              <a:tr h="2176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fr-FR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837352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VW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 Tiguan 2.0 TDI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</a:t>
                      </a:r>
                      <a:endParaRPr b="0" i="0" sz="7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7625" marB="0" marR="7625" marL="7625" anchor="ctr"/>
                </a:tc>
              </a:tr>
              <a:tr h="2176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fr-FR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837086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BMW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 5 Series 320D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600023800</a:t>
                      </a:r>
                      <a:endParaRPr b="0" i="0" sz="7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7625" marB="0" marR="7625" marL="7625" anchor="ctr"/>
                </a:tc>
              </a:tr>
              <a:tr h="2176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fr-FR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837057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VW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 Passat Variant 1.9 TDI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600003800</a:t>
                      </a:r>
                      <a:endParaRPr b="0" i="0" sz="7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7625" marB="0" marR="7625" marL="7625" anchor="ctr"/>
                </a:tc>
              </a:tr>
              <a:tr h="2176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fr-FR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837055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AUDI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 A4 1.8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600007900</a:t>
                      </a:r>
                      <a:endParaRPr b="0" i="0" sz="7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7625" marB="0" marR="7625" marL="7625" anchor="ctr"/>
                </a:tc>
              </a:tr>
              <a:tr h="2176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fr-FR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837108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BMW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 3 Series 318i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415039510  + 623323800</a:t>
                      </a:r>
                      <a:endParaRPr b="0" i="0" sz="7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7625" marB="0" marR="7625" marL="7625" anchor="ctr"/>
                </a:tc>
              </a:tr>
              <a:tr h="2176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fr-FR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837110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BMW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 3 Series 320i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415036510 + 623323800</a:t>
                      </a:r>
                      <a:endParaRPr b="0" i="0" sz="7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7625" marB="0" marR="7625" marL="7625" anchor="ctr"/>
                </a:tc>
              </a:tr>
              <a:tr h="2176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fr-FR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837109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BMW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 X1 sDrive 1.8d</a:t>
                      </a:r>
                      <a:endParaRPr b="0" i="0" sz="7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624353000 + 415055210</a:t>
                      </a:r>
                      <a:endParaRPr b="0" i="0" sz="7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7625" marB="0" marR="7625" marL="7625" anchor="ctr"/>
                </a:tc>
              </a:tr>
              <a:tr h="2176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fr-FR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837404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VOLVO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 V50 2.0D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624326419 + 415031810</a:t>
                      </a:r>
                      <a:endParaRPr b="0" i="0" sz="7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7625" marB="0" marR="7625" marL="7625" anchor="ctr"/>
                </a:tc>
              </a:tr>
            </a:tbl>
          </a:graphicData>
        </a:graphic>
      </p:graphicFrame>
      <p:pic>
        <p:nvPicPr>
          <p:cNvPr descr="L:\IMAGE BANK\Transmission Systems\Dual-Mass Flywheel DMF\VS - Transmission Systems FullPACK DMF 837304 001.png" id="410" name="Google Shape;410;p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173770">
            <a:off x="52521" y="221576"/>
            <a:ext cx="1050426" cy="70042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:\IMAGE BANK\Transmission Systems\Dual-Mass Flywheel DMF\VS - Transmission Systems FullPACK DMF 837304 001.png" id="411" name="Google Shape;411;p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173770">
            <a:off x="4589025" y="221576"/>
            <a:ext cx="1050426" cy="7004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 thruBlk="1"/>
  </p:transition>
</p:sld>
</file>

<file path=ppt/theme/theme1.xml><?xml version="1.0" encoding="utf-8"?>
<a:theme xmlns:a="http://schemas.openxmlformats.org/drawingml/2006/main" xmlns:r="http://schemas.openxmlformats.org/officeDocument/2006/relationships" name="Thèm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hèm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Thèm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