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797675" cy="9928225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5DB3B4-BFB2-47D0-A8B5-2373396F585F}">
  <a:tblStyle styleId="{E15DB3B4-BFB2-47D0-A8B5-2373396F585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BBBFEF7C-BA5B-436B-A44A-4F255AFA9B9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4.jp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7"/>
          <p:cNvSpPr txBox="1"/>
          <p:nvPr/>
        </p:nvSpPr>
        <p:spPr>
          <a:xfrm>
            <a:off x="756945" y="1707654"/>
            <a:ext cx="23519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AIR CONDITIONING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COMPRESSORS</a:t>
            </a:r>
            <a:endParaRPr b="1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Reman 813937 001.png"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3268290"/>
            <a:ext cx="2088232" cy="1391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7"/>
          <p:cNvSpPr/>
          <p:nvPr/>
        </p:nvSpPr>
        <p:spPr>
          <a:xfrm>
            <a:off x="376565" y="373618"/>
            <a:ext cx="595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379644" y="555526"/>
            <a:ext cx="4988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TECH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179512" y="2666405"/>
            <a:ext cx="36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More eco-friendly solutions to protect the planet while providing best-in-class quality 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1588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2267829" y="2561769"/>
            <a:ext cx="2304000" cy="2592000"/>
          </a:xfrm>
          <a:prstGeom prst="rect">
            <a:avLst/>
          </a:prstGeom>
          <a:solidFill>
            <a:srgbClr val="3D535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530 </a:t>
            </a:r>
            <a:r>
              <a:rPr b="1" i="0" lang="fr-FR" sz="2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already available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+60 </a:t>
            </a:r>
            <a:r>
              <a:rPr b="1" i="0" lang="fr-FR" sz="2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P/N*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before end of Q1 2019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572170" y="2561769"/>
            <a:ext cx="2304000" cy="2592000"/>
          </a:xfrm>
          <a:prstGeom prst="rect">
            <a:avLst/>
          </a:prstGeom>
          <a:solidFill>
            <a:srgbClr val="4E6A76">
              <a:alpha val="78823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+25%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growth in 2018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876512" y="-20538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Triple Offer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 coverage (EU)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*+6pts coverage in New</a:t>
            </a:r>
            <a:endParaRPr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Remanufactured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61% coverage (EU)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TM-Series </a:t>
            </a:r>
            <a:r>
              <a:rPr i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(Universal)</a:t>
            </a:r>
            <a:endParaRPr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6876512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 of Valeo sales per car manufacturer origin</a:t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S - Air Conditioning Compressor Reman 813937 001.png"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987574"/>
            <a:ext cx="2088232" cy="139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6256" y="2643758"/>
            <a:ext cx="230392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40700" y="555526"/>
            <a:ext cx="22108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non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COMPRESSORS</a:t>
            </a:r>
            <a:endParaRPr/>
          </a:p>
        </p:txBody>
      </p:sp>
      <p:pic>
        <p:nvPicPr>
          <p:cNvPr descr="valeo_rgb.jpg"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COMPRESSORS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23528" y="2666405"/>
            <a:ext cx="338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Innovation leader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Eco-friendly Thermal Systems 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Reman 813937 001.png" id="199" name="Google Shape;1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3268290"/>
            <a:ext cx="2088232" cy="139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valeo innovation challenge"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2563" r="4619" t="0"/>
          <a:stretch/>
        </p:blipFill>
        <p:spPr>
          <a:xfrm>
            <a:off x="0" y="0"/>
            <a:ext cx="9144000" cy="515573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4572000" y="2561769"/>
            <a:ext cx="2304256" cy="2581731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572000" y="2572038"/>
            <a:ext cx="2304256" cy="2571462"/>
          </a:xfrm>
          <a:prstGeom prst="rect">
            <a:avLst/>
          </a:prstGeom>
          <a:solidFill>
            <a:srgbClr val="3D535D">
              <a:alpha val="90588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O.E. partner of all major car manufacturers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Europe, Asia &amp; America</a:t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rgbClr val="EEECE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 years of O.E. Expertise in Thermal Systems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6876512" y="2561769"/>
            <a:ext cx="2267488" cy="258173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Leading Developer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Manufacturer of Bus A/C Systems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S - Air Conditioning Compressor Reman 813937 001.png" id="215" name="Google Shape;21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987574"/>
            <a:ext cx="2088232" cy="1391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LOGOS VALEO\Thermal Systems OE Legitimacy pictogram\VS - Thermal Systems OE Legitimacy pictogram RGB.png" id="216" name="Google Shape;21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280" y="-20538"/>
            <a:ext cx="1745858" cy="158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0" y="2572038"/>
            <a:ext cx="2267744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Electrically Driven Compressor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Adapted to Hybrid and Electric Vehicles</a:t>
            </a:r>
            <a:endParaRPr/>
          </a:p>
        </p:txBody>
      </p:sp>
      <p:pic>
        <p:nvPicPr>
          <p:cNvPr descr="https://www.valeo.com/wp-content/uploads/2016/11/EDC-34cc_b-m-388x388.png" id="219" name="Google Shape;2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9672" y="386789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spheros" id="220" name="Google Shape;220;p10"/>
          <p:cNvPicPr preferRelativeResize="0"/>
          <p:nvPr/>
        </p:nvPicPr>
        <p:blipFill rotWithShape="1">
          <a:blip r:embed="rId7">
            <a:alphaModFix/>
          </a:blip>
          <a:srcRect b="26920" l="0" r="0" t="27719"/>
          <a:stretch/>
        </p:blipFill>
        <p:spPr>
          <a:xfrm>
            <a:off x="7740352" y="4443958"/>
            <a:ext cx="1270000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0700" y="555526"/>
            <a:ext cx="22108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COMPRESSORS</a:t>
            </a:r>
            <a:endParaRPr/>
          </a:p>
        </p:txBody>
      </p:sp>
      <p:pic>
        <p:nvPicPr>
          <p:cNvPr descr="valeo_rgb.jpg" id="223" name="Google Shape;22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11"/>
          <p:cNvSpPr txBox="1"/>
          <p:nvPr/>
        </p:nvSpPr>
        <p:spPr>
          <a:xfrm>
            <a:off x="426112" y="1707654"/>
            <a:ext cx="30135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COMPRESSORS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A Dual-Offer perfectly adapted to distributor and workshop needs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91" name="Google Shape;2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Reman 813937 001.png" id="292" name="Google Shape;2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3268290"/>
            <a:ext cx="2088232" cy="139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hoto garagiste" id="298" name="Google Shape;2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12"/>
          <p:cNvSpPr/>
          <p:nvPr/>
        </p:nvSpPr>
        <p:spPr>
          <a:xfrm>
            <a:off x="0" y="0"/>
            <a:ext cx="2267488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0" y="2571749"/>
            <a:ext cx="2267488" cy="25820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267829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2267829" y="2571751"/>
            <a:ext cx="2304000" cy="25820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MARKET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260 </a:t>
            </a:r>
            <a:r>
              <a:rPr b="1" lang="fr-FR" sz="24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sz="40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equipped with A/C in Europe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4572170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4572170" y="2571750"/>
            <a:ext cx="2304000" cy="258201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Best-in-Class</a:t>
            </a: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 b="1" sz="32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 in New and Remanufactured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Ranges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(OE know-how)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6876512" y="0"/>
            <a:ext cx="2267488" cy="2571750"/>
          </a:xfrm>
          <a:prstGeom prst="rect">
            <a:avLst/>
          </a:prstGeom>
          <a:solidFill>
            <a:srgbClr val="3D535D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Competitive</a:t>
            </a:r>
            <a:endParaRPr b="1" sz="24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New/Reman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Dual-Offer</a:t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32F35"/>
                </a:solidFill>
                <a:latin typeface="Arial"/>
                <a:ea typeface="Arial"/>
                <a:cs typeface="Arial"/>
                <a:sym typeface="Arial"/>
              </a:rPr>
              <a:t>Tech’Care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32F35"/>
                </a:solidFill>
                <a:latin typeface="Arial"/>
                <a:ea typeface="Arial"/>
                <a:cs typeface="Arial"/>
                <a:sym typeface="Arial"/>
              </a:rPr>
              <a:t>Experts and Advanced Hotline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S - Air Conditioning Compressor Reman 813937 001.png" id="307" name="Google Shape;3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987574"/>
            <a:ext cx="2088232" cy="139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4448" y="123478"/>
            <a:ext cx="382705" cy="41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billiau\Downloads\technical-support (1).png" id="309" name="Google Shape;30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24" y="4371950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40700" y="555526"/>
            <a:ext cx="22108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COMPRESSORS</a:t>
            </a:r>
            <a:endParaRPr/>
          </a:p>
        </p:txBody>
      </p:sp>
      <p:pic>
        <p:nvPicPr>
          <p:cNvPr descr="valeo_rgb.jpg" id="312" name="Google Shape;31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318" name="Google Shape;3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8" name="Google Shape;378;p13"/>
          <p:cNvSpPr txBox="1"/>
          <p:nvPr/>
        </p:nvSpPr>
        <p:spPr>
          <a:xfrm>
            <a:off x="196691" y="1707654"/>
            <a:ext cx="34724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COMPRESSORS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9" name="Google Shape;379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80" name="Google Shape;3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Reman 813937 001.png" id="381" name="Google Shape;3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3268290"/>
            <a:ext cx="2088232" cy="139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14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388" name="Google Shape;388;p14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391" name="Google Shape;391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4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93" name="Google Shape;393;p14"/>
          <p:cNvGraphicFramePr/>
          <p:nvPr/>
        </p:nvGraphicFramePr>
        <p:xfrm>
          <a:off x="107504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{E15DB3B4-BFB2-47D0-A8B5-2373396F585F}</a:tableStyleId>
              </a:tblPr>
              <a:tblGrid>
                <a:gridCol w="621225"/>
                <a:gridCol w="584725"/>
                <a:gridCol w="2304250"/>
                <a:gridCol w="738275"/>
              </a:tblGrid>
              <a:tr h="566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EU CAR PARC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699357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A3 - SEAT Leon II - SKODA Octavia - VW Golf V, Passat, Touran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17 261 063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C Class (204) (2007&gt;) et Sprinter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976 777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813200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TT - FORD Galaxy - SEAT Alhambra, Cordoba, Ibiza, Toledo - VW Bora, Golf IV, New Beetle, Sharan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3 379 392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4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813256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Logan (X90, H79), Lodgy (J92)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802 429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813144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Trafic (2001&gt;)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801 565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813140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 S80, V70 (2000&gt;), XC90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376 797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699393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C1 - PEUGEOT 107 - TOYOTA Aygo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2 170 342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813323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 S40, V50,C70, C30</a:t>
                      </a:r>
                      <a:b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 Focus 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1 642 758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813113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 Micra (K12), Note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425 109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813147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Laguna III (2007&gt;)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106 069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94" name="Google Shape;3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27050"/>
            <a:ext cx="58578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4"/>
          <p:cNvSpPr/>
          <p:nvPr/>
        </p:nvSpPr>
        <p:spPr>
          <a:xfrm>
            <a:off x="5940152" y="987574"/>
            <a:ext cx="3203848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of new compressors growing by more than 100 parts in the current year</a:t>
            </a:r>
            <a:endParaRPr b="1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fast movers, all technologies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Asian O.E. Parts produced by Valeo in Thailand and China</a:t>
            </a:r>
            <a:endParaRPr/>
          </a:p>
        </p:txBody>
      </p:sp>
      <p:sp>
        <p:nvSpPr>
          <p:cNvPr id="396" name="Google Shape;396;p14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7" name="Google Shape;397;p14"/>
          <p:cNvGraphicFramePr/>
          <p:nvPr/>
        </p:nvGraphicFramePr>
        <p:xfrm>
          <a:off x="4716016" y="2149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{BBBFEF7C-BA5B-436B-A44A-4F255AFA9B95}</a:tableStyleId>
              </a:tblPr>
              <a:tblGrid>
                <a:gridCol w="576075"/>
                <a:gridCol w="504050"/>
                <a:gridCol w="2430075"/>
                <a:gridCol w="738275"/>
              </a:tblGrid>
              <a:tr h="62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EU CAR PARC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5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813299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 Civic VIII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346 972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813193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 Fiesta VI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499 693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813280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 Tourneo, Transit (2006)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264 214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9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813118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 Civic VIII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121 132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813281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SUZUKI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SUZUKI SX4 (2006)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189 776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813119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HONDA Civic VIII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162 398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descr="Image result for royal flush" id="398" name="Google Shape;398;p14"/>
          <p:cNvPicPr preferRelativeResize="0"/>
          <p:nvPr/>
        </p:nvPicPr>
        <p:blipFill rotWithShape="1">
          <a:blip r:embed="rId5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699357 001.png" id="399" name="Google Shape;3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016" y="1059582"/>
            <a:ext cx="119036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327050"/>
            <a:ext cx="585787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15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07" name="Google Shape;407;p15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10" name="Google Shape;410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5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12" name="Google Shape;412;p15"/>
          <p:cNvGraphicFramePr/>
          <p:nvPr/>
        </p:nvGraphicFramePr>
        <p:xfrm>
          <a:off x="107504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{E15DB3B4-BFB2-47D0-A8B5-2373396F585F}</a:tableStyleId>
              </a:tblPr>
              <a:tblGrid>
                <a:gridCol w="621225"/>
                <a:gridCol w="584725"/>
                <a:gridCol w="2304250"/>
                <a:gridCol w="738275"/>
              </a:tblGrid>
              <a:tr h="566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EU CAR PARC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699857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A3 - SEAT Leon II - SKODA Octavia - VW Golf V, Passat, Touran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17 261 063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TT - FORD Galaxy - SEAT Alhambra, Cordoba, Ibiza, Toledo - VW Bora, Golf IV, New Beetle, Sharan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3 379 392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699862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Astra G (98&gt;)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1 206 199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4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813723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C4, Berlingo, PEUGEOT 207,  307, 308, Partner, Teepee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3 493 642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699746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Megane (98&gt;)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1 244 247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813838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6 128 888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813657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C Class (204)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1 012 974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813662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C4, C4 Picasso, PEUGEOT 307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1 550 244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813602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Astra H (2004&gt;)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581 657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699770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Astra G (98&gt;)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1 136 775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13" name="Google Shape;4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39502"/>
            <a:ext cx="436094" cy="43770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5"/>
          <p:cNvSpPr/>
          <p:nvPr/>
        </p:nvSpPr>
        <p:spPr>
          <a:xfrm>
            <a:off x="5940152" y="987574"/>
            <a:ext cx="3203848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of remanufactured compressors growing essentially on European fast moving vehicles</a:t>
            </a:r>
            <a:endParaRPr b="1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range to offer competitive solutions</a:t>
            </a:r>
            <a:endParaRPr/>
          </a:p>
          <a:p>
            <a:pPr indent="-698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Remanufactured in Europe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16" name="Google Shape;416;p15"/>
          <p:cNvPicPr preferRelativeResize="0"/>
          <p:nvPr/>
        </p:nvPicPr>
        <p:blipFill rotWithShape="1">
          <a:blip r:embed="rId5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Air Conditioning Compressor Reman 813739 001.png" id="417" name="Google Shape;4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016" y="1131590"/>
            <a:ext cx="1080552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8" name="Google Shape;418;p15"/>
          <p:cNvGraphicFramePr/>
          <p:nvPr/>
        </p:nvGraphicFramePr>
        <p:xfrm>
          <a:off x="4716016" y="2149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{BBBFEF7C-BA5B-436B-A44A-4F255AFA9B95}</a:tableStyleId>
              </a:tblPr>
              <a:tblGrid>
                <a:gridCol w="576075"/>
                <a:gridCol w="504050"/>
                <a:gridCol w="2430075"/>
                <a:gridCol w="738275"/>
              </a:tblGrid>
              <a:tr h="62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EU CAR PARC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5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699884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GROUP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Polo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4 713 286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699885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GROUP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 Polo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2 477 773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813823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 Focus II, C-Max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1 208 348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9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813883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Clio 4 1.5 DCI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651 867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813882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Clio 4 0.9 / 1.2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434 311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813660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Astra, Meriva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376 660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19" name="Google Shape;4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339502"/>
            <a:ext cx="436094" cy="43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